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30" r:id="rId3"/>
    <p:sldId id="332" r:id="rId4"/>
    <p:sldId id="344" r:id="rId5"/>
    <p:sldId id="345" r:id="rId6"/>
    <p:sldId id="336" r:id="rId7"/>
    <p:sldId id="347" r:id="rId8"/>
    <p:sldId id="350" r:id="rId9"/>
    <p:sldId id="333" r:id="rId10"/>
    <p:sldId id="348" r:id="rId11"/>
    <p:sldId id="349" r:id="rId12"/>
    <p:sldId id="352" r:id="rId13"/>
    <p:sldId id="326" r:id="rId14"/>
    <p:sldId id="343" r:id="rId15"/>
    <p:sldId id="334" r:id="rId16"/>
    <p:sldId id="335" r:id="rId17"/>
    <p:sldId id="325" r:id="rId18"/>
    <p:sldId id="353" r:id="rId19"/>
    <p:sldId id="35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8CC"/>
    <a:srgbClr val="FF0000"/>
    <a:srgbClr val="B5E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5B718-3808-4733-856D-3D4947D15093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5DE2D-C446-418D-BF8F-2E3A9592944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72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14315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16395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753127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5DE2D-C446-418D-BF8F-2E3A95929447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35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34056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74814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68372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99419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8408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8125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56200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7986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D210A46-801F-497C-84FE-413135617989}" type="datetimeFigureOut">
              <a:rPr lang="nl-NL" smtClean="0"/>
              <a:t>5-12-2016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3FB07B-43B2-4B15-82D5-73E3017F571F}" type="slidenum">
              <a:rPr lang="nl-NL" smtClean="0"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Hoofdstuk 2	</a:t>
            </a:r>
            <a:r>
              <a:rPr lang="nl-NL" dirty="0"/>
              <a:t>L</a:t>
            </a:r>
            <a:r>
              <a:rPr lang="nl-NL" dirty="0" smtClean="0"/>
              <a:t>andschap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62512" y="4581128"/>
            <a:ext cx="3655059" cy="1260629"/>
          </a:xfrm>
        </p:spPr>
        <p:txBody>
          <a:bodyPr/>
          <a:lstStyle/>
          <a:p>
            <a:r>
              <a:rPr lang="nl-NL" dirty="0" smtClean="0"/>
              <a:t>§ 3 Gesteente wordt verplaatst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9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Scannen0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552728" cy="44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1" name="Rectangle 3"/>
          <p:cNvSpPr>
            <a:spLocks noGrp="1"/>
          </p:cNvSpPr>
          <p:nvPr>
            <p:ph type="title"/>
          </p:nvPr>
        </p:nvSpPr>
        <p:spPr bwMode="auto">
          <a:xfrm>
            <a:off x="948827" y="18864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dirty="0" smtClean="0"/>
              <a:t>Erosie door water</a:t>
            </a:r>
          </a:p>
        </p:txBody>
      </p:sp>
    </p:spTree>
    <p:extLst>
      <p:ext uri="{BB962C8B-B14F-4D97-AF65-F5344CB8AC3E}">
        <p14:creationId xmlns:p14="http://schemas.microsoft.com/office/powerpoint/2010/main" val="405215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Scannen0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1628800"/>
            <a:ext cx="7309693" cy="45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099" name="Rectangle 3"/>
          <p:cNvSpPr>
            <a:spLocks noGrp="1"/>
          </p:cNvSpPr>
          <p:nvPr>
            <p:ph type="title"/>
          </p:nvPr>
        </p:nvSpPr>
        <p:spPr bwMode="auto">
          <a:xfrm>
            <a:off x="904706" y="116632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dirty="0" smtClean="0"/>
              <a:t>Erosie door water</a:t>
            </a:r>
          </a:p>
        </p:txBody>
      </p:sp>
    </p:spTree>
    <p:extLst>
      <p:ext uri="{BB962C8B-B14F-4D97-AF65-F5344CB8AC3E}">
        <p14:creationId xmlns:p14="http://schemas.microsoft.com/office/powerpoint/2010/main" val="261311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GrandCany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1367"/>
            <a:ext cx="5832648" cy="461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9955" name="Rectangle 3"/>
          <p:cNvSpPr>
            <a:spLocks noGrp="1"/>
          </p:cNvSpPr>
          <p:nvPr>
            <p:ph type="title"/>
          </p:nvPr>
        </p:nvSpPr>
        <p:spPr bwMode="auto">
          <a:xfrm>
            <a:off x="917670" y="18864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dirty="0" smtClean="0"/>
              <a:t>Erosie door water</a:t>
            </a:r>
          </a:p>
        </p:txBody>
      </p:sp>
    </p:spTree>
    <p:extLst>
      <p:ext uri="{BB962C8B-B14F-4D97-AF65-F5344CB8AC3E}">
        <p14:creationId xmlns:p14="http://schemas.microsoft.com/office/powerpoint/2010/main" val="154831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0589" y="188640"/>
            <a:ext cx="70247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 smtClean="0">
                <a:ea typeface="ＭＳ Ｐゴシック" panose="020B0600070205080204" pitchFamily="34" charset="-128"/>
              </a:rPr>
              <a:t>Erosie door </a:t>
            </a:r>
            <a:r>
              <a:rPr lang="nl-NL" altLang="nl-NL" dirty="0" smtClean="0">
                <a:ea typeface="ＭＳ Ｐゴシック" panose="020B0600070205080204" pitchFamily="34" charset="-128"/>
              </a:rPr>
              <a:t>ijs </a:t>
            </a:r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6388" name="Picture 4" descr="C:\EPN\Onderbouw\HV klas 2 H2 Van bergen naar zee\Beelden\8037C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21" y="2132856"/>
            <a:ext cx="2988072" cy="309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915246" y="1628800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400" dirty="0"/>
              <a:t>In de </a:t>
            </a:r>
            <a:r>
              <a:rPr lang="nl-NL" altLang="nl-NL" sz="2400" dirty="0" smtClean="0"/>
              <a:t>bergen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valt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ieder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jaar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nieuwe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sneeuw</a:t>
            </a:r>
            <a:r>
              <a:rPr lang="en-US" altLang="nl-NL" sz="2400" dirty="0" smtClean="0"/>
              <a:t>. </a:t>
            </a:r>
            <a:endParaRPr lang="en-US" alt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400" dirty="0" smtClean="0"/>
              <a:t>De </a:t>
            </a:r>
            <a:r>
              <a:rPr lang="nl-NL" altLang="nl-NL" sz="2400" dirty="0" smtClean="0"/>
              <a:t>sneeuw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zal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zich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ophopen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in </a:t>
            </a:r>
            <a:r>
              <a:rPr lang="nl-NL" altLang="nl-NL" sz="2400" dirty="0" smtClean="0"/>
              <a:t>firnbekkens</a:t>
            </a:r>
            <a:r>
              <a:rPr lang="en-US" altLang="nl-NL" sz="2400" dirty="0" smtClean="0"/>
              <a:t>.</a:t>
            </a:r>
            <a:endParaRPr lang="en-US" alt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400" dirty="0" smtClean="0"/>
              <a:t>Door </a:t>
            </a:r>
            <a:r>
              <a:rPr lang="en-US" altLang="nl-NL" sz="2400" dirty="0"/>
              <a:t>de </a:t>
            </a:r>
            <a:r>
              <a:rPr lang="nl-NL" altLang="nl-NL" sz="2400" dirty="0" smtClean="0"/>
              <a:t>enorme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druk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verandert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sneeuw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in </a:t>
            </a:r>
            <a:r>
              <a:rPr lang="nl-NL" altLang="nl-NL" sz="2400" dirty="0" smtClean="0"/>
              <a:t>ijs</a:t>
            </a:r>
            <a:r>
              <a:rPr lang="en-US" altLang="nl-NL" sz="2400" dirty="0" smtClean="0"/>
              <a:t>.</a:t>
            </a:r>
            <a:endParaRPr lang="en-US" alt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400" dirty="0" smtClean="0"/>
              <a:t>Het </a:t>
            </a:r>
            <a:r>
              <a:rPr lang="nl-NL" altLang="nl-NL" sz="2400" dirty="0" smtClean="0"/>
              <a:t>gewicht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van al </a:t>
            </a:r>
            <a:r>
              <a:rPr lang="nl-NL" altLang="nl-NL" sz="2400" dirty="0" smtClean="0"/>
              <a:t>dat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ijs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neemt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ieder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jaar</a:t>
            </a:r>
            <a:r>
              <a:rPr lang="en-US" altLang="nl-NL" sz="2400" dirty="0" smtClean="0"/>
              <a:t> </a:t>
            </a:r>
            <a:r>
              <a:rPr lang="en-US" altLang="nl-NL" sz="2400" dirty="0" smtClean="0"/>
              <a:t>toe.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400" dirty="0" smtClean="0"/>
              <a:t>Door </a:t>
            </a:r>
            <a:r>
              <a:rPr lang="en-US" altLang="nl-NL" sz="2400" dirty="0"/>
              <a:t>de </a:t>
            </a:r>
            <a:r>
              <a:rPr lang="nl-NL" altLang="nl-NL" sz="2400" dirty="0" smtClean="0"/>
              <a:t>zwaartekracht</a:t>
            </a:r>
            <a:r>
              <a:rPr lang="en-US" altLang="nl-NL" sz="2400" dirty="0" smtClean="0"/>
              <a:t>  </a:t>
            </a:r>
            <a:r>
              <a:rPr lang="nl-NL" altLang="nl-NL" sz="2400" dirty="0" smtClean="0"/>
              <a:t>stroomt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het </a:t>
            </a:r>
            <a:r>
              <a:rPr lang="nl-NL" altLang="nl-NL" sz="2400" dirty="0" smtClean="0"/>
              <a:t>ijs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langs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de </a:t>
            </a:r>
            <a:r>
              <a:rPr lang="nl-NL" altLang="nl-NL" sz="2400" dirty="0" smtClean="0"/>
              <a:t>helling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naar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beneden</a:t>
            </a:r>
            <a:r>
              <a:rPr lang="en-US" altLang="nl-NL" sz="2400" dirty="0" smtClean="0"/>
              <a:t>.</a:t>
            </a:r>
            <a:endParaRPr lang="en-US" altLang="nl-NL" sz="2400" dirty="0"/>
          </a:p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8504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/>
          </p:cNvSpPr>
          <p:nvPr>
            <p:ph type="title"/>
          </p:nvPr>
        </p:nvSpPr>
        <p:spPr bwMode="auto">
          <a:xfrm>
            <a:off x="926054" y="-31589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dirty="0" smtClean="0"/>
              <a:t>Erosie: IJstijd</a:t>
            </a:r>
          </a:p>
        </p:txBody>
      </p:sp>
      <p:pic>
        <p:nvPicPr>
          <p:cNvPr id="124931" name="Picture 3" descr="fjo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584" y="902278"/>
            <a:ext cx="2997200" cy="5373687"/>
          </a:xfrm>
          <a:noFill/>
        </p:spPr>
      </p:pic>
      <p:sp>
        <p:nvSpPr>
          <p:cNvPr id="124932" name="Text Box 16"/>
          <p:cNvSpPr txBox="1">
            <a:spLocks noChangeArrowheads="1"/>
          </p:cNvSpPr>
          <p:nvPr/>
        </p:nvSpPr>
        <p:spPr bwMode="auto">
          <a:xfrm rot="-963847">
            <a:off x="6799966" y="2834560"/>
            <a:ext cx="930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marL="341313" indent="-341313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NL" sz="1200" b="1" dirty="0">
                <a:latin typeface="Verdana" panose="020B0604030504040204" pitchFamily="34" charset="0"/>
              </a:rPr>
              <a:t>LANDIJS</a:t>
            </a:r>
            <a:endParaRPr lang="nl-NL" altLang="nl-NL" sz="1200" b="1" dirty="0">
              <a:latin typeface="Verdana" panose="020B0604030504040204" pitchFamily="34" charset="0"/>
            </a:endParaRPr>
          </a:p>
        </p:txBody>
      </p:sp>
      <p:sp>
        <p:nvSpPr>
          <p:cNvPr id="124933" name="Text Box 15"/>
          <p:cNvSpPr txBox="1">
            <a:spLocks noChangeArrowheads="1"/>
          </p:cNvSpPr>
          <p:nvPr/>
        </p:nvSpPr>
        <p:spPr bwMode="auto">
          <a:xfrm rot="-1417763">
            <a:off x="6721476" y="5464906"/>
            <a:ext cx="742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marL="341313" indent="-341313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BE" altLang="nl-NL" sz="1200" b="1" dirty="0">
                <a:latin typeface="Verdana" panose="020B0604030504040204" pitchFamily="34" charset="0"/>
              </a:rPr>
              <a:t>FJORD</a:t>
            </a:r>
            <a:endParaRPr lang="nl-NL" altLang="nl-NL" sz="1200" b="1" dirty="0">
              <a:latin typeface="Verdana" panose="020B0604030504040204" pitchFamily="34" charset="0"/>
            </a:endParaRPr>
          </a:p>
        </p:txBody>
      </p:sp>
      <p:sp>
        <p:nvSpPr>
          <p:cNvPr id="132102" name="Text Box 4"/>
          <p:cNvSpPr txBox="1">
            <a:spLocks noChangeArrowheads="1"/>
          </p:cNvSpPr>
          <p:nvPr/>
        </p:nvSpPr>
        <p:spPr bwMode="auto">
          <a:xfrm>
            <a:off x="1322387" y="1347023"/>
            <a:ext cx="3095625" cy="400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nl-BE" altLang="nl-NL" sz="2000" dirty="0" smtClean="0">
                <a:latin typeface="Century Gothic" panose="020B0502020202020204" pitchFamily="34" charset="0"/>
              </a:rPr>
              <a:t>Landschap voor ijstijd</a:t>
            </a:r>
            <a:endParaRPr lang="nl-NL" altLang="nl-NL" sz="2000" dirty="0">
              <a:latin typeface="Century Gothic" panose="020B0502020202020204" pitchFamily="34" charset="0"/>
            </a:endParaRPr>
          </a:p>
        </p:txBody>
      </p:sp>
      <p:sp>
        <p:nvSpPr>
          <p:cNvPr id="132103" name="Text Box 9"/>
          <p:cNvSpPr txBox="1">
            <a:spLocks noChangeArrowheads="1"/>
          </p:cNvSpPr>
          <p:nvPr/>
        </p:nvSpPr>
        <p:spPr bwMode="auto">
          <a:xfrm>
            <a:off x="1322387" y="2346442"/>
            <a:ext cx="3095625" cy="400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nl-BE" altLang="nl-NL" sz="2000" dirty="0" smtClean="0"/>
              <a:t>IJstijd </a:t>
            </a:r>
            <a:r>
              <a:rPr lang="nl-BE" altLang="nl-NL" sz="2000" dirty="0" smtClean="0"/>
              <a:t>breekt aan</a:t>
            </a:r>
            <a:endParaRPr lang="nl-NL" altLang="nl-NL" sz="2000" dirty="0"/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745963" y="3297948"/>
            <a:ext cx="4248471" cy="707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nl-BE" altLang="nl-NL" sz="2000" dirty="0" smtClean="0"/>
              <a:t>Landschap wordt bedekt door landijs. gletsjers schuren dalen verder uit.</a:t>
            </a:r>
            <a:endParaRPr lang="nl-NL" altLang="nl-NL" sz="2000" dirty="0"/>
          </a:p>
        </p:txBody>
      </p:sp>
      <p:sp>
        <p:nvSpPr>
          <p:cNvPr id="132105" name="Text Box 5"/>
          <p:cNvSpPr txBox="1">
            <a:spLocks noChangeArrowheads="1"/>
          </p:cNvSpPr>
          <p:nvPr/>
        </p:nvSpPr>
        <p:spPr bwMode="auto">
          <a:xfrm>
            <a:off x="745963" y="4662488"/>
            <a:ext cx="4366751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nl-BE" altLang="nl-NL" sz="2000" dirty="0" smtClean="0"/>
              <a:t>Aarde warmt op, ijs smelt, zeespiegel stijgt. Landschap ligt deels onder water.</a:t>
            </a:r>
            <a:endParaRPr lang="nl-NL" altLang="nl-NL" sz="2000" dirty="0"/>
          </a:p>
        </p:txBody>
      </p:sp>
      <p:sp>
        <p:nvSpPr>
          <p:cNvPr id="132106" name="Text Box 6"/>
          <p:cNvSpPr txBox="1">
            <a:spLocks noChangeArrowheads="1"/>
          </p:cNvSpPr>
          <p:nvPr/>
        </p:nvSpPr>
        <p:spPr bwMode="auto">
          <a:xfrm>
            <a:off x="745963" y="5834070"/>
            <a:ext cx="446563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nl-BE" altLang="nl-NL" sz="2000" dirty="0" smtClean="0"/>
              <a:t>Uitgeschuurde dalen lopen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nl-BE" altLang="nl-NL" sz="2000" dirty="0" smtClean="0"/>
              <a:t>vol met zeewater</a:t>
            </a:r>
            <a:endParaRPr lang="nl-NL" altLang="nl-NL" sz="2000" dirty="0"/>
          </a:p>
        </p:txBody>
      </p:sp>
      <p:sp>
        <p:nvSpPr>
          <p:cNvPr id="14" name="Down Arrow 13"/>
          <p:cNvSpPr/>
          <p:nvPr/>
        </p:nvSpPr>
        <p:spPr>
          <a:xfrm>
            <a:off x="2602671" y="1743462"/>
            <a:ext cx="485775" cy="576263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2602670" y="2711857"/>
            <a:ext cx="485775" cy="576263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2602669" y="4065151"/>
            <a:ext cx="485775" cy="576263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2627313" y="5373688"/>
            <a:ext cx="485775" cy="57626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nimBg="1"/>
      <p:bldP spid="132103" grpId="0" animBg="1"/>
      <p:bldP spid="132104" grpId="0" animBg="1"/>
      <p:bldP spid="132105" grpId="0" animBg="1"/>
      <p:bldP spid="132106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/>
          </p:cNvSpPr>
          <p:nvPr>
            <p:ph type="title"/>
          </p:nvPr>
        </p:nvSpPr>
        <p:spPr bwMode="auto">
          <a:xfrm>
            <a:off x="1043608" y="116632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nl-NL" sz="4100" dirty="0" smtClean="0"/>
              <a:t>Erosie door ijs</a:t>
            </a:r>
          </a:p>
        </p:txBody>
      </p:sp>
      <p:pic>
        <p:nvPicPr>
          <p:cNvPr id="115715" name="Picture 4" descr="stuwwalvorm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76" y="2204864"/>
            <a:ext cx="9144000" cy="3003550"/>
          </a:xfrm>
        </p:spPr>
      </p:pic>
    </p:spTree>
    <p:extLst>
      <p:ext uri="{BB962C8B-B14F-4D97-AF65-F5344CB8AC3E}">
        <p14:creationId xmlns:p14="http://schemas.microsoft.com/office/powerpoint/2010/main" val="37560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/>
          </p:cNvSpPr>
          <p:nvPr>
            <p:ph type="title"/>
          </p:nvPr>
        </p:nvSpPr>
        <p:spPr bwMode="auto">
          <a:xfrm>
            <a:off x="1043608" y="18864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nl-NL" sz="4100" dirty="0" smtClean="0"/>
              <a:t>Overblijfselen van ijstijd</a:t>
            </a:r>
          </a:p>
        </p:txBody>
      </p:sp>
      <p:pic>
        <p:nvPicPr>
          <p:cNvPr id="116739" name="Picture 4" descr="waldhusenerhunengra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89138"/>
            <a:ext cx="5765800" cy="4318000"/>
          </a:xfrm>
        </p:spPr>
      </p:pic>
    </p:spTree>
    <p:extLst>
      <p:ext uri="{BB962C8B-B14F-4D97-AF65-F5344CB8AC3E}">
        <p14:creationId xmlns:p14="http://schemas.microsoft.com/office/powerpoint/2010/main" val="12422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EPN\Onderbouw\HV klas 2 H2 Van bergen naar zee\Beelden\8037C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05" y="1057651"/>
            <a:ext cx="2697816" cy="40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EPN\Onderbouw\HV klas 2 H2 Van bergen naar zee\Beelden\8037C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00" y="1057650"/>
            <a:ext cx="3908208" cy="40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rije vorm 5"/>
          <p:cNvSpPr/>
          <p:nvPr/>
        </p:nvSpPr>
        <p:spPr>
          <a:xfrm>
            <a:off x="4548878" y="2348881"/>
            <a:ext cx="3767538" cy="1872208"/>
          </a:xfrm>
          <a:custGeom>
            <a:avLst/>
            <a:gdLst>
              <a:gd name="connsiteX0" fmla="*/ 0 w 2582562"/>
              <a:gd name="connsiteY0" fmla="*/ 0 h 1760837"/>
              <a:gd name="connsiteX1" fmla="*/ 543698 w 2582562"/>
              <a:gd name="connsiteY1" fmla="*/ 1383957 h 1760837"/>
              <a:gd name="connsiteX2" fmla="*/ 1198606 w 2582562"/>
              <a:gd name="connsiteY2" fmla="*/ 1705232 h 1760837"/>
              <a:gd name="connsiteX3" fmla="*/ 1865871 w 2582562"/>
              <a:gd name="connsiteY3" fmla="*/ 1655805 h 1760837"/>
              <a:gd name="connsiteX4" fmla="*/ 2298357 w 2582562"/>
              <a:gd name="connsiteY4" fmla="*/ 1075038 h 1760837"/>
              <a:gd name="connsiteX5" fmla="*/ 2582562 w 2582562"/>
              <a:gd name="connsiteY5" fmla="*/ 49427 h 176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2562" h="1760837">
                <a:moveTo>
                  <a:pt x="0" y="0"/>
                </a:moveTo>
                <a:cubicBezTo>
                  <a:pt x="171965" y="549876"/>
                  <a:pt x="343930" y="1099752"/>
                  <a:pt x="543698" y="1383957"/>
                </a:cubicBezTo>
                <a:cubicBezTo>
                  <a:pt x="743466" y="1668162"/>
                  <a:pt x="978244" y="1659924"/>
                  <a:pt x="1198606" y="1705232"/>
                </a:cubicBezTo>
                <a:cubicBezTo>
                  <a:pt x="1418968" y="1750540"/>
                  <a:pt x="1682579" y="1760837"/>
                  <a:pt x="1865871" y="1655805"/>
                </a:cubicBezTo>
                <a:cubicBezTo>
                  <a:pt x="2049163" y="1550773"/>
                  <a:pt x="2178909" y="1342768"/>
                  <a:pt x="2298357" y="1075038"/>
                </a:cubicBezTo>
                <a:cubicBezTo>
                  <a:pt x="2417805" y="807308"/>
                  <a:pt x="2500183" y="428367"/>
                  <a:pt x="2582562" y="49427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grpSp>
        <p:nvGrpSpPr>
          <p:cNvPr id="2" name="Groep 10"/>
          <p:cNvGrpSpPr>
            <a:grpSpLocks/>
          </p:cNvGrpSpPr>
          <p:nvPr/>
        </p:nvGrpSpPr>
        <p:grpSpPr bwMode="auto">
          <a:xfrm>
            <a:off x="1138915" y="2175562"/>
            <a:ext cx="2324999" cy="840644"/>
            <a:chOff x="1303161" y="3921971"/>
            <a:chExt cx="2222343" cy="765365"/>
          </a:xfrm>
        </p:grpSpPr>
        <p:cxnSp>
          <p:nvCxnSpPr>
            <p:cNvPr id="8" name="Rechte verbindingslijn 7"/>
            <p:cNvCxnSpPr/>
            <p:nvPr/>
          </p:nvCxnSpPr>
          <p:spPr>
            <a:xfrm>
              <a:off x="1303161" y="3921971"/>
              <a:ext cx="1059848" cy="765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 flipH="1">
              <a:off x="2340220" y="3921971"/>
              <a:ext cx="1185284" cy="7311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4973638" y="5103446"/>
            <a:ext cx="34202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defTabSz="623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23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23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23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23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238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238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238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238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nl-NL" altLang="nl-NL" sz="2000" dirty="0" smtClean="0">
                <a:latin typeface="+mn-lt"/>
              </a:rPr>
              <a:t>Erosie</a:t>
            </a:r>
            <a:r>
              <a:rPr lang="en-US" altLang="nl-NL" sz="2000" dirty="0" smtClean="0">
                <a:latin typeface="+mn-lt"/>
              </a:rPr>
              <a:t> </a:t>
            </a:r>
            <a:r>
              <a:rPr lang="en-US" altLang="nl-NL" sz="2000" dirty="0" smtClean="0">
                <a:latin typeface="+mn-lt"/>
              </a:rPr>
              <a:t>door </a:t>
            </a:r>
            <a:r>
              <a:rPr lang="nl-NL" altLang="nl-NL" sz="2000" dirty="0" smtClean="0">
                <a:latin typeface="+mn-lt"/>
              </a:rPr>
              <a:t>ijs</a:t>
            </a:r>
            <a:r>
              <a:rPr lang="en-US" altLang="nl-NL" sz="2000" dirty="0" smtClean="0">
                <a:latin typeface="+mn-lt"/>
              </a:rPr>
              <a:t> (</a:t>
            </a:r>
            <a:r>
              <a:rPr lang="nl-NL" altLang="nl-NL" sz="2000" dirty="0" smtClean="0">
                <a:latin typeface="+mn-lt"/>
              </a:rPr>
              <a:t>gletsjer</a:t>
            </a:r>
            <a:r>
              <a:rPr lang="en-US" altLang="nl-NL" sz="2000" dirty="0" smtClean="0">
                <a:latin typeface="+mn-lt"/>
              </a:rPr>
              <a:t>): </a:t>
            </a:r>
            <a:r>
              <a:rPr lang="nl-NL" altLang="nl-NL" sz="2000" dirty="0" smtClean="0">
                <a:latin typeface="+mn-lt"/>
              </a:rPr>
              <a:t>een</a:t>
            </a:r>
            <a:r>
              <a:rPr lang="en-US" altLang="nl-NL" sz="2000" dirty="0" smtClean="0">
                <a:latin typeface="+mn-lt"/>
              </a:rPr>
              <a:t> U-</a:t>
            </a:r>
            <a:r>
              <a:rPr lang="nl-NL" altLang="nl-NL" sz="2000" dirty="0" smtClean="0">
                <a:latin typeface="+mn-lt"/>
              </a:rPr>
              <a:t>vorm</a:t>
            </a:r>
            <a:endParaRPr lang="nl-NL" altLang="nl-NL" sz="2000" dirty="0">
              <a:latin typeface="+mn-l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43433" y="5165001"/>
            <a:ext cx="2595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dirty="0" smtClean="0"/>
              <a:t>Erosie</a:t>
            </a:r>
            <a:r>
              <a:rPr lang="en-US" altLang="nl-NL" dirty="0" smtClean="0"/>
              <a:t> </a:t>
            </a:r>
            <a:r>
              <a:rPr lang="en-US" altLang="nl-NL" dirty="0"/>
              <a:t>door water </a:t>
            </a:r>
            <a:r>
              <a:rPr lang="en-US" altLang="nl-NL" dirty="0" smtClean="0"/>
              <a:t>(</a:t>
            </a:r>
            <a:r>
              <a:rPr lang="nl-NL" altLang="nl-NL" dirty="0" smtClean="0"/>
              <a:t>rivier</a:t>
            </a:r>
            <a:r>
              <a:rPr lang="en-US" altLang="nl-NL" dirty="0" smtClean="0"/>
              <a:t>): </a:t>
            </a:r>
            <a:r>
              <a:rPr lang="nl-NL" altLang="nl-NL" dirty="0" smtClean="0"/>
              <a:t>een</a:t>
            </a:r>
            <a:r>
              <a:rPr lang="en-US" altLang="nl-NL" dirty="0" smtClean="0"/>
              <a:t> V-</a:t>
            </a:r>
            <a:r>
              <a:rPr lang="nl-NL" altLang="nl-NL" dirty="0" smtClean="0"/>
              <a:t>vorm</a:t>
            </a:r>
            <a:r>
              <a:rPr lang="en-US" alt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5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835696" y="908720"/>
            <a:ext cx="5400600" cy="136815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Vast gesteente </a:t>
            </a:r>
          </a:p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valt uiteen  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827584" y="3443657"/>
            <a:ext cx="1368152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Rots 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2877611" y="3443657"/>
            <a:ext cx="1368152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Grind </a:t>
            </a:r>
            <a:r>
              <a:rPr lang="nl-NL" sz="4000" dirty="0" smtClean="0">
                <a:solidFill>
                  <a:schemeClr val="tx1"/>
                </a:solidFill>
              </a:rPr>
              <a:t> 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932040" y="3443657"/>
            <a:ext cx="1368152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Zand 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986469" y="3443657"/>
            <a:ext cx="1368152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Klei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9" name="Tekstvak 8"/>
          <p:cNvSpPr txBox="1"/>
          <p:nvPr/>
        </p:nvSpPr>
        <p:spPr bwMode="auto">
          <a:xfrm>
            <a:off x="827585" y="2675598"/>
            <a:ext cx="7527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 defTabSz="623888" eaLnBrk="0" hangingPunct="0">
              <a:defRPr/>
            </a:pPr>
            <a:r>
              <a:rPr lang="nl-NL" dirty="0" smtClean="0">
                <a:solidFill>
                  <a:schemeClr val="accent4"/>
                </a:solidFill>
                <a:latin typeface="Arial" charset="0"/>
                <a:ea typeface="+mn-ea"/>
              </a:rPr>
              <a:t>Grof</a:t>
            </a:r>
            <a:r>
              <a:rPr lang="en-US" dirty="0" smtClean="0">
                <a:solidFill>
                  <a:schemeClr val="accent4"/>
                </a:solidFill>
                <a:latin typeface="Arial" charset="0"/>
                <a:ea typeface="+mn-ea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</a:rPr>
              <a:t>							     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+mn-ea"/>
              </a:rPr>
              <a:t>                                  </a:t>
            </a:r>
            <a:r>
              <a:rPr lang="nl-NL" dirty="0" smtClean="0">
                <a:solidFill>
                  <a:schemeClr val="accent4"/>
                </a:solidFill>
                <a:latin typeface="Arial" charset="0"/>
                <a:ea typeface="+mn-ea"/>
                <a:sym typeface="Wingdings" pitchFamily="2" charset="2"/>
              </a:rPr>
              <a:t>Fijn</a:t>
            </a:r>
            <a:endParaRPr lang="nl-NL" dirty="0">
              <a:solidFill>
                <a:schemeClr val="accent4"/>
              </a:solidFill>
              <a:latin typeface="Arial" charset="0"/>
              <a:ea typeface="+mn-ea"/>
            </a:endParaRPr>
          </a:p>
        </p:txBody>
      </p:sp>
      <p:cxnSp>
        <p:nvCxnSpPr>
          <p:cNvPr id="10" name="Rechte verbindingslijn met pijl 9"/>
          <p:cNvCxnSpPr/>
          <p:nvPr/>
        </p:nvCxnSpPr>
        <p:spPr bwMode="auto">
          <a:xfrm flipV="1">
            <a:off x="1619672" y="2852936"/>
            <a:ext cx="6120680" cy="7200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2877611" y="4365608"/>
            <a:ext cx="147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Door rivierwater afgeronde stenen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788024" y="4365608"/>
            <a:ext cx="2016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kleine korreltjes gesteente die ontstaan door verwering en met te blote oog te zien zijn.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804247" y="4365607"/>
            <a:ext cx="1800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Microscopisch kleine korreltjes die ontstaan als gevolg van verwering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800409" y="4399710"/>
            <a:ext cx="147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Grote ruwe stenen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2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62" y="3501008"/>
            <a:ext cx="5391437" cy="291006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5" y="762623"/>
            <a:ext cx="3024336" cy="371911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70" y="762623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5" descr="M2WKJBU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319" y="1852450"/>
            <a:ext cx="2751138" cy="4133850"/>
          </a:xfrm>
          <a:prstGeom prst="rect">
            <a:avLst/>
          </a:prstGeom>
        </p:spPr>
      </p:pic>
      <p:pic>
        <p:nvPicPr>
          <p:cNvPr id="117763" name="Picture 32" descr="fys geknip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207" y="1925475"/>
            <a:ext cx="3013075" cy="4060825"/>
          </a:xfrm>
          <a:prstGeom prst="rect">
            <a:avLst/>
          </a:prstGeom>
        </p:spPr>
      </p:pic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3148013" y="5718401"/>
            <a:ext cx="2720131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nl-NL" dirty="0" smtClean="0"/>
              <a:t>Vast gesteente</a:t>
            </a:r>
            <a:endParaRPr lang="en-US" altLang="nl-NL" dirty="0"/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3400041" y="1542116"/>
            <a:ext cx="2305425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nl-NL" dirty="0" smtClean="0"/>
              <a:t>Verwerings-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nl-NL" altLang="nl-NL" dirty="0" smtClean="0"/>
              <a:t>Materiaal</a:t>
            </a:r>
            <a:endParaRPr lang="nl-NL" altLang="nl-NL" dirty="0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H="1" flipV="1">
            <a:off x="2771774" y="5157786"/>
            <a:ext cx="1512193" cy="560614"/>
          </a:xfrm>
          <a:prstGeom prst="line">
            <a:avLst/>
          </a:prstGeom>
          <a:noFill/>
          <a:ln w="57150">
            <a:solidFill>
              <a:srgbClr val="DA2C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4124" tIns="67062" rIns="134124" bIns="67062"/>
          <a:lstStyle/>
          <a:p>
            <a:endParaRPr lang="nl-NL" dirty="0"/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 flipV="1">
            <a:off x="4283967" y="3357562"/>
            <a:ext cx="3744021" cy="2360837"/>
          </a:xfrm>
          <a:prstGeom prst="line">
            <a:avLst/>
          </a:prstGeom>
          <a:noFill/>
          <a:ln w="57150">
            <a:solidFill>
              <a:srgbClr val="DA2C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4124" tIns="67062" rIns="134124" bIns="67062"/>
          <a:lstStyle/>
          <a:p>
            <a:endParaRPr lang="nl-NL" dirty="0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 flipH="1">
            <a:off x="2843211" y="2619326"/>
            <a:ext cx="1584326" cy="131449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4124" tIns="67062" rIns="134124" bIns="67062"/>
          <a:lstStyle/>
          <a:p>
            <a:endParaRPr lang="nl-NL" dirty="0"/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4427537" y="2614776"/>
            <a:ext cx="3478803" cy="232639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4124" tIns="67062" rIns="134124" bIns="67062"/>
          <a:lstStyle/>
          <a:p>
            <a:endParaRPr lang="nl-NL" dirty="0"/>
          </a:p>
        </p:txBody>
      </p:sp>
      <p:sp>
        <p:nvSpPr>
          <p:cNvPr id="111626" name="Rectangle 14"/>
          <p:cNvSpPr>
            <a:spLocks noChangeArrowheads="1"/>
          </p:cNvSpPr>
          <p:nvPr/>
        </p:nvSpPr>
        <p:spPr bwMode="auto">
          <a:xfrm>
            <a:off x="827584" y="673405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ctr"/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nl-NL" sz="4400" dirty="0">
                <a:solidFill>
                  <a:schemeClr val="accent1"/>
                </a:solidFill>
              </a:rPr>
              <a:t>VERWERINGSMATERIAAL</a:t>
            </a:r>
          </a:p>
        </p:txBody>
      </p:sp>
    </p:spTree>
    <p:extLst>
      <p:ext uri="{BB962C8B-B14F-4D97-AF65-F5344CB8AC3E}">
        <p14:creationId xmlns:p14="http://schemas.microsoft.com/office/powerpoint/2010/main" val="40431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0" grpId="0" animBg="1"/>
      <p:bldP spid="42022" grpId="0" animBg="1"/>
      <p:bldP spid="42023" grpId="0" animBg="1"/>
      <p:bldP spid="420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/>
          </p:cNvSpPr>
          <p:nvPr>
            <p:ph type="title"/>
          </p:nvPr>
        </p:nvSpPr>
        <p:spPr bwMode="auto">
          <a:xfrm>
            <a:off x="966929" y="530170"/>
            <a:ext cx="8229600" cy="872392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nl-NL" sz="4100" dirty="0" smtClean="0"/>
              <a:t>VERWERINGSMATERIAAL </a:t>
            </a:r>
          </a:p>
        </p:txBody>
      </p:sp>
      <p:pic>
        <p:nvPicPr>
          <p:cNvPr id="119813" name="Picture 10" descr="Alpento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929" y="1688998"/>
            <a:ext cx="2981210" cy="4489055"/>
          </a:xfrm>
          <a:noFill/>
        </p:spPr>
      </p:pic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5856485" y="2592047"/>
            <a:ext cx="953452" cy="52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nl-NL" sz="2800" dirty="0" smtClean="0"/>
              <a:t>VALT</a:t>
            </a:r>
            <a:endParaRPr lang="en-US" altLang="nl-NL" sz="2800" dirty="0"/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5860025" y="3669206"/>
            <a:ext cx="1003209" cy="52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nl-NL" sz="2800" dirty="0" smtClean="0"/>
              <a:t>ROLT</a:t>
            </a:r>
            <a:endParaRPr lang="en-US" altLang="nl-NL" sz="2800" dirty="0"/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5860025" y="4746365"/>
            <a:ext cx="1265910" cy="52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nl-NL" sz="2800" dirty="0" smtClean="0"/>
              <a:t>GLIJDT</a:t>
            </a:r>
            <a:endParaRPr lang="en-US" altLang="nl-NL" sz="2800" dirty="0"/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H="1">
            <a:off x="2988592" y="5013176"/>
            <a:ext cx="2693086" cy="515589"/>
          </a:xfrm>
          <a:prstGeom prst="line">
            <a:avLst/>
          </a:prstGeom>
          <a:noFill/>
          <a:ln w="57150">
            <a:solidFill>
              <a:srgbClr val="DA2C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4124" tIns="67062" rIns="134124" bIns="67062"/>
          <a:lstStyle/>
          <a:p>
            <a:endParaRPr lang="nl-NL" dirty="0"/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H="1" flipV="1">
            <a:off x="1907704" y="2708920"/>
            <a:ext cx="3773973" cy="201803"/>
          </a:xfrm>
          <a:prstGeom prst="line">
            <a:avLst/>
          </a:prstGeom>
          <a:noFill/>
          <a:ln w="57150">
            <a:solidFill>
              <a:srgbClr val="DA2C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4124" tIns="67062" rIns="134124" bIns="67062"/>
          <a:lstStyle/>
          <a:p>
            <a:endParaRPr lang="nl-NL" dirty="0"/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 flipH="1">
            <a:off x="1475656" y="3933055"/>
            <a:ext cx="4206020" cy="264787"/>
          </a:xfrm>
          <a:prstGeom prst="line">
            <a:avLst/>
          </a:prstGeom>
          <a:noFill/>
          <a:ln w="57150">
            <a:solidFill>
              <a:srgbClr val="DA2C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4124" tIns="67062" rIns="134124" bIns="67062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0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763688" y="908720"/>
            <a:ext cx="5400600" cy="136815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Massabewegingen</a:t>
            </a:r>
          </a:p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op hellingen  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7624" y="2952696"/>
            <a:ext cx="244827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nl-NL" sz="2800" dirty="0" smtClean="0"/>
              <a:t> </a:t>
            </a:r>
            <a:r>
              <a:rPr lang="nl-NL" altLang="nl-NL" sz="2800" dirty="0" smtClean="0"/>
              <a:t>Gesteente</a:t>
            </a:r>
            <a:r>
              <a:rPr lang="en-US" altLang="nl-NL" sz="2800" dirty="0" smtClean="0"/>
              <a:t> </a:t>
            </a:r>
            <a:r>
              <a:rPr lang="nl-NL" altLang="nl-NL" sz="2800" dirty="0" smtClean="0"/>
              <a:t>verweert</a:t>
            </a:r>
            <a:r>
              <a:rPr lang="en-US" altLang="nl-NL" sz="2800" dirty="0" smtClean="0"/>
              <a:t>, </a:t>
            </a:r>
            <a:r>
              <a:rPr lang="nl-NL" altLang="nl-NL" sz="2800" dirty="0" smtClean="0"/>
              <a:t>brokkelt</a:t>
            </a:r>
            <a:r>
              <a:rPr lang="en-US" altLang="nl-NL" sz="2800" dirty="0" smtClean="0"/>
              <a:t> </a:t>
            </a:r>
            <a:r>
              <a:rPr lang="nl-NL" altLang="nl-NL" sz="2800" dirty="0" smtClean="0"/>
              <a:t>af</a:t>
            </a:r>
            <a:r>
              <a:rPr lang="en-US" altLang="nl-NL" sz="2800" dirty="0" smtClean="0"/>
              <a:t>, </a:t>
            </a:r>
            <a:r>
              <a:rPr lang="nl-NL" altLang="nl-NL" sz="2800" dirty="0" smtClean="0"/>
              <a:t>en</a:t>
            </a:r>
            <a:r>
              <a:rPr lang="en-US" altLang="nl-NL" sz="2800" dirty="0" smtClean="0"/>
              <a:t> </a:t>
            </a:r>
            <a:r>
              <a:rPr lang="nl-NL" altLang="nl-NL" sz="2800" dirty="0" smtClean="0"/>
              <a:t>komt</a:t>
            </a:r>
            <a:r>
              <a:rPr lang="en-US" altLang="nl-NL" sz="2800" dirty="0" smtClean="0"/>
              <a:t> </a:t>
            </a:r>
            <a:r>
              <a:rPr lang="en-US" altLang="nl-NL" sz="2800" dirty="0" smtClean="0"/>
              <a:t>door het </a:t>
            </a:r>
            <a:r>
              <a:rPr lang="nl-NL" altLang="nl-NL" b="1" dirty="0" smtClean="0"/>
              <a:t>reliëf</a:t>
            </a:r>
            <a:r>
              <a:rPr lang="en-US" altLang="nl-NL" b="1" dirty="0" smtClean="0"/>
              <a:t> </a:t>
            </a:r>
            <a:r>
              <a:rPr lang="en-US" altLang="nl-NL" sz="2800" dirty="0" smtClean="0"/>
              <a:t>direct in </a:t>
            </a:r>
            <a:r>
              <a:rPr lang="nl-NL" altLang="nl-NL" sz="2800" dirty="0" smtClean="0"/>
              <a:t>beweging</a:t>
            </a:r>
            <a:r>
              <a:rPr lang="en-US" altLang="nl-NL" sz="2800" dirty="0" smtClean="0"/>
              <a:t> </a:t>
            </a:r>
            <a:endParaRPr lang="en-US" altLang="nl-NL" sz="2800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004048" y="2952696"/>
            <a:ext cx="3456384" cy="224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nl-NL" altLang="nl-NL" sz="2800" dirty="0" smtClean="0"/>
              <a:t>Gesteente</a:t>
            </a:r>
            <a:r>
              <a:rPr lang="en-US" altLang="nl-NL" sz="2800" dirty="0" smtClean="0"/>
              <a:t> </a:t>
            </a:r>
            <a:r>
              <a:rPr lang="nl-NL" altLang="nl-NL" sz="2800" dirty="0" smtClean="0"/>
              <a:t>verweert</a:t>
            </a:r>
            <a:r>
              <a:rPr lang="en-US" altLang="nl-NL" sz="2800" dirty="0" smtClean="0"/>
              <a:t>, </a:t>
            </a:r>
            <a:r>
              <a:rPr lang="nl-NL" altLang="nl-NL" sz="2800" dirty="0" smtClean="0"/>
              <a:t>brokkelt</a:t>
            </a:r>
            <a:r>
              <a:rPr lang="en-US" altLang="nl-NL" sz="2800" dirty="0" smtClean="0"/>
              <a:t> </a:t>
            </a:r>
            <a:r>
              <a:rPr lang="nl-NL" altLang="nl-NL" sz="2800" dirty="0" smtClean="0"/>
              <a:t>af</a:t>
            </a:r>
            <a:r>
              <a:rPr lang="en-US" altLang="nl-NL" sz="2800" dirty="0" smtClean="0"/>
              <a:t>, </a:t>
            </a:r>
            <a:r>
              <a:rPr lang="nl-NL" altLang="nl-NL" sz="2800" dirty="0" smtClean="0"/>
              <a:t>en</a:t>
            </a:r>
            <a:r>
              <a:rPr lang="en-US" altLang="nl-NL" sz="2800" dirty="0" smtClean="0"/>
              <a:t> </a:t>
            </a:r>
            <a:r>
              <a:rPr lang="nl-NL" altLang="nl-NL" sz="2800" dirty="0" smtClean="0"/>
              <a:t>komt</a:t>
            </a:r>
            <a:r>
              <a:rPr lang="en-US" altLang="nl-NL" sz="2800" dirty="0" smtClean="0"/>
              <a:t> </a:t>
            </a:r>
            <a:r>
              <a:rPr lang="en-US" altLang="nl-NL" sz="2800" dirty="0" smtClean="0"/>
              <a:t>door de </a:t>
            </a:r>
            <a:r>
              <a:rPr lang="nl-NL" altLang="nl-NL" sz="2800" dirty="0" smtClean="0"/>
              <a:t>invloed</a:t>
            </a:r>
            <a:r>
              <a:rPr lang="en-US" altLang="nl-NL" sz="2800" dirty="0" smtClean="0"/>
              <a:t> </a:t>
            </a:r>
            <a:r>
              <a:rPr lang="en-US" altLang="nl-NL" sz="2800" dirty="0" smtClean="0"/>
              <a:t>van </a:t>
            </a:r>
            <a:r>
              <a:rPr lang="nl-NL" altLang="nl-NL" sz="2800" b="1" dirty="0" smtClean="0"/>
              <a:t>zwaartekracht</a:t>
            </a:r>
            <a:r>
              <a:rPr lang="en-US" altLang="nl-NL" sz="2800" b="1" dirty="0" smtClean="0"/>
              <a:t> </a:t>
            </a:r>
            <a:r>
              <a:rPr lang="nl-NL" altLang="nl-NL" sz="2800" dirty="0" smtClean="0"/>
              <a:t>naar</a:t>
            </a:r>
            <a:r>
              <a:rPr lang="en-US" altLang="nl-NL" sz="2800" dirty="0" smtClean="0"/>
              <a:t> </a:t>
            </a:r>
            <a:r>
              <a:rPr lang="nl-NL" altLang="nl-NL" sz="2800" dirty="0" smtClean="0"/>
              <a:t>beneden</a:t>
            </a:r>
            <a:endParaRPr lang="nl-NL" altLang="nl-NL" sz="2800" dirty="0"/>
          </a:p>
        </p:txBody>
      </p:sp>
      <p:cxnSp>
        <p:nvCxnSpPr>
          <p:cNvPr id="8" name="Rechte verbindingslijn met pijl 7"/>
          <p:cNvCxnSpPr>
            <a:stCxn id="4" idx="2"/>
            <a:endCxn id="5" idx="0"/>
          </p:cNvCxnSpPr>
          <p:nvPr/>
        </p:nvCxnSpPr>
        <p:spPr>
          <a:xfrm flipH="1">
            <a:off x="2411760" y="2276872"/>
            <a:ext cx="2052228" cy="67582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>
            <a:stCxn id="4" idx="2"/>
            <a:endCxn id="6" idx="0"/>
          </p:cNvCxnSpPr>
          <p:nvPr/>
        </p:nvCxnSpPr>
        <p:spPr>
          <a:xfrm>
            <a:off x="4463988" y="2276872"/>
            <a:ext cx="2268252" cy="67582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3197130" y="3068960"/>
            <a:ext cx="2520280" cy="108012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Erosie 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1072894" y="908720"/>
            <a:ext cx="6768752" cy="149471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2" panose="05020102010507070707" pitchFamily="18" charset="2"/>
              <a:buNone/>
            </a:pPr>
            <a:r>
              <a:rPr lang="nl-NL" altLang="nl-NL" sz="2400" dirty="0" smtClean="0">
                <a:solidFill>
                  <a:schemeClr val="tx1"/>
                </a:solidFill>
              </a:rPr>
              <a:t>Het afschuren  en uitschuren van hard gesteente door met verweringsmateriaal geladen water, ijs of wind</a:t>
            </a:r>
            <a:endParaRPr lang="nl-NL" altLang="nl-NL" sz="2400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755576" y="4869160"/>
            <a:ext cx="1656184" cy="75257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Wind 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3641576" y="4889229"/>
            <a:ext cx="1631388" cy="75257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Water 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869538" y="4869160"/>
            <a:ext cx="1656184" cy="75257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IJs</a:t>
            </a:r>
            <a:endParaRPr lang="nl-NL" sz="2400" dirty="0">
              <a:solidFill>
                <a:schemeClr val="tx1"/>
              </a:solidFill>
            </a:endParaRPr>
          </a:p>
        </p:txBody>
      </p:sp>
      <p:cxnSp>
        <p:nvCxnSpPr>
          <p:cNvPr id="9" name="Rechte verbindingslijn met pijl 8"/>
          <p:cNvCxnSpPr>
            <a:stCxn id="2" idx="2"/>
          </p:cNvCxnSpPr>
          <p:nvPr/>
        </p:nvCxnSpPr>
        <p:spPr>
          <a:xfrm flipH="1">
            <a:off x="1396930" y="4149080"/>
            <a:ext cx="3060340" cy="72008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>
            <a:stCxn id="2" idx="2"/>
            <a:endCxn id="7" idx="0"/>
          </p:cNvCxnSpPr>
          <p:nvPr/>
        </p:nvCxnSpPr>
        <p:spPr>
          <a:xfrm>
            <a:off x="4457270" y="4149080"/>
            <a:ext cx="0" cy="74014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>
            <a:stCxn id="2" idx="2"/>
            <a:endCxn id="8" idx="0"/>
          </p:cNvCxnSpPr>
          <p:nvPr/>
        </p:nvCxnSpPr>
        <p:spPr>
          <a:xfrm>
            <a:off x="4457270" y="4149080"/>
            <a:ext cx="3240360" cy="72008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4" idx="2"/>
            <a:endCxn id="2" idx="0"/>
          </p:cNvCxnSpPr>
          <p:nvPr/>
        </p:nvCxnSpPr>
        <p:spPr>
          <a:xfrm>
            <a:off x="4457270" y="2403434"/>
            <a:ext cx="0" cy="66552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8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/>
          </p:cNvSpPr>
          <p:nvPr>
            <p:ph type="title"/>
          </p:nvPr>
        </p:nvSpPr>
        <p:spPr bwMode="auto">
          <a:xfrm>
            <a:off x="1237564" y="548680"/>
            <a:ext cx="8229600" cy="710654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nl-NL" sz="4100" dirty="0" smtClean="0"/>
              <a:t>Erosie door Wind </a:t>
            </a:r>
          </a:p>
        </p:txBody>
      </p:sp>
      <p:pic>
        <p:nvPicPr>
          <p:cNvPr id="117763" name="Picture 5" descr="ANd9GcS7KcI3SWpwObZ7oE5_zl10Zh4fssNRB1EOmDM7HJDBjuaqqcOjf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5694" y="1772816"/>
            <a:ext cx="6732612" cy="4480237"/>
          </a:xfrm>
        </p:spPr>
      </p:pic>
    </p:spTree>
    <p:extLst>
      <p:ext uri="{BB962C8B-B14F-4D97-AF65-F5344CB8AC3E}">
        <p14:creationId xmlns:p14="http://schemas.microsoft.com/office/powerpoint/2010/main" val="23438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zandstralen g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696744" cy="50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40501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164030" cy="477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07" name="Rectangle 3"/>
          <p:cNvSpPr>
            <a:spLocks noGrp="1"/>
          </p:cNvSpPr>
          <p:nvPr>
            <p:ph type="title"/>
          </p:nvPr>
        </p:nvSpPr>
        <p:spPr bwMode="auto">
          <a:xfrm>
            <a:off x="1034960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dirty="0" smtClean="0"/>
              <a:t>Erosie door wind</a:t>
            </a:r>
          </a:p>
        </p:txBody>
      </p:sp>
    </p:spTree>
    <p:extLst>
      <p:ext uri="{BB962C8B-B14F-4D97-AF65-F5344CB8AC3E}">
        <p14:creationId xmlns:p14="http://schemas.microsoft.com/office/powerpoint/2010/main" val="34313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/>
          </p:cNvSpPr>
          <p:nvPr>
            <p:ph type="title"/>
          </p:nvPr>
        </p:nvSpPr>
        <p:spPr bwMode="auto">
          <a:xfrm>
            <a:off x="899592" y="332656"/>
            <a:ext cx="7024744" cy="114300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nl-NL" sz="4100" dirty="0" smtClean="0"/>
              <a:t>Erosie door Water</a:t>
            </a:r>
          </a:p>
        </p:txBody>
      </p:sp>
      <p:pic>
        <p:nvPicPr>
          <p:cNvPr id="120835" name="Picture 5" descr="bovenloop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475656"/>
            <a:ext cx="4500563" cy="3375025"/>
          </a:xfrm>
          <a:prstGeom prst="rect">
            <a:avLst/>
          </a:prstGeom>
        </p:spPr>
      </p:pic>
      <p:pic>
        <p:nvPicPr>
          <p:cNvPr id="120836" name="Picture 7" descr="ausable_river_ben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2924944"/>
            <a:ext cx="4643437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438</TotalTime>
  <Words>251</Words>
  <Application>Microsoft Office PowerPoint</Application>
  <PresentationFormat>Diavoorstelling (4:3)</PresentationFormat>
  <Paragraphs>56</Paragraphs>
  <Slides>19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Corbel</vt:lpstr>
      <vt:lpstr>Verdana</vt:lpstr>
      <vt:lpstr>Wingdings</vt:lpstr>
      <vt:lpstr>Wingdings 2</vt:lpstr>
      <vt:lpstr>Austin</vt:lpstr>
      <vt:lpstr>Hoofdstuk 2 Landschap </vt:lpstr>
      <vt:lpstr>PowerPoint-presentatie</vt:lpstr>
      <vt:lpstr>VERWERINGSMATERIAAL </vt:lpstr>
      <vt:lpstr>PowerPoint-presentatie</vt:lpstr>
      <vt:lpstr>PowerPoint-presentatie</vt:lpstr>
      <vt:lpstr>Erosie door Wind </vt:lpstr>
      <vt:lpstr>PowerPoint-presentatie</vt:lpstr>
      <vt:lpstr>Erosie door wind</vt:lpstr>
      <vt:lpstr>Erosie door Water</vt:lpstr>
      <vt:lpstr>Erosie door water</vt:lpstr>
      <vt:lpstr>Erosie door water</vt:lpstr>
      <vt:lpstr>Erosie door water</vt:lpstr>
      <vt:lpstr>Erosie door ijs </vt:lpstr>
      <vt:lpstr>Erosie: IJstijd</vt:lpstr>
      <vt:lpstr>Erosie door ijs</vt:lpstr>
      <vt:lpstr>Overblijfselen van ijstijd</vt:lpstr>
      <vt:lpstr>PowerPoint-presentatie</vt:lpstr>
      <vt:lpstr>PowerPoint-presentatie</vt:lpstr>
      <vt:lpstr>PowerPoint-presentatie</vt:lpstr>
    </vt:vector>
  </TitlesOfParts>
  <Company>Stichting Fioretti Teylingen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 Aarde</dc:title>
  <dc:creator>Dekker, M. C. - (Teylingencollege)</dc:creator>
  <cp:lastModifiedBy>muriel dekker</cp:lastModifiedBy>
  <cp:revision>44</cp:revision>
  <dcterms:created xsi:type="dcterms:W3CDTF">2015-11-10T14:06:32Z</dcterms:created>
  <dcterms:modified xsi:type="dcterms:W3CDTF">2016-12-05T10:33:40Z</dcterms:modified>
</cp:coreProperties>
</file>