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7" r:id="rId3"/>
    <p:sldId id="268" r:id="rId4"/>
    <p:sldId id="261" r:id="rId5"/>
    <p:sldId id="262" r:id="rId6"/>
    <p:sldId id="259" r:id="rId7"/>
    <p:sldId id="269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48CC"/>
    <a:srgbClr val="FF0000"/>
    <a:srgbClr val="B5E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24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5B718-3808-4733-856D-3D4947D15093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5DE2D-C446-418D-BF8F-2E3A9592944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7723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5DE2D-C446-418D-BF8F-2E3A95929447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7065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D210A46-801F-497C-84FE-413135617989}" type="datetimeFigureOut">
              <a:rPr lang="nl-NL" smtClean="0"/>
              <a:t>12-9-2016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C3FB07B-43B2-4B15-82D5-73E3017F571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Hoofdstuk 1  Bevolking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§3 Steeds maar meer?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794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051720" y="3645024"/>
            <a:ext cx="4968552" cy="7200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dirty="0" smtClean="0">
              <a:solidFill>
                <a:schemeClr val="tx1"/>
              </a:solidFill>
            </a:endParaRPr>
          </a:p>
          <a:p>
            <a:pPr algn="ctr"/>
            <a:r>
              <a:rPr lang="nl-NL" sz="2400" dirty="0" smtClean="0">
                <a:solidFill>
                  <a:schemeClr val="tx1"/>
                </a:solidFill>
              </a:rPr>
              <a:t>De </a:t>
            </a:r>
            <a:r>
              <a:rPr lang="nl-NL" sz="2400" dirty="0">
                <a:solidFill>
                  <a:schemeClr val="tx1"/>
                </a:solidFill>
              </a:rPr>
              <a:t>wereldbevolking </a:t>
            </a:r>
            <a:r>
              <a:rPr lang="nl-NL" sz="2400" dirty="0" smtClean="0">
                <a:solidFill>
                  <a:schemeClr val="tx1"/>
                </a:solidFill>
              </a:rPr>
              <a:t>groeit in een rap tempo.  </a:t>
            </a:r>
          </a:p>
          <a:p>
            <a:pPr algn="ctr"/>
            <a:endParaRPr lang="nl-NL" sz="2400" dirty="0">
              <a:solidFill>
                <a:schemeClr val="tx1"/>
              </a:solidFill>
            </a:endParaRPr>
          </a:p>
        </p:txBody>
      </p:sp>
      <p:sp>
        <p:nvSpPr>
          <p:cNvPr id="8" name="Afgeronde rechthoek 7"/>
          <p:cNvSpPr/>
          <p:nvPr/>
        </p:nvSpPr>
        <p:spPr>
          <a:xfrm>
            <a:off x="2051720" y="1052736"/>
            <a:ext cx="4968552" cy="17281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solidFill>
                  <a:schemeClr val="tx1"/>
                </a:solidFill>
              </a:rPr>
              <a:t>Aantal sterfgevallen is minder dan het aantal geboortes: </a:t>
            </a:r>
          </a:p>
          <a:p>
            <a:pPr algn="ctr"/>
            <a:r>
              <a:rPr lang="nl-NL" sz="2400" b="1" dirty="0">
                <a:solidFill>
                  <a:schemeClr val="tx1"/>
                </a:solidFill>
              </a:rPr>
              <a:t>Natuurlijke bevolkingsgroei</a:t>
            </a:r>
          </a:p>
        </p:txBody>
      </p:sp>
      <p:sp>
        <p:nvSpPr>
          <p:cNvPr id="12" name="Afgeronde rechthoek 11"/>
          <p:cNvSpPr/>
          <p:nvPr/>
        </p:nvSpPr>
        <p:spPr>
          <a:xfrm>
            <a:off x="2051720" y="5229200"/>
            <a:ext cx="4968552" cy="7200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solidFill>
                  <a:schemeClr val="tx1"/>
                </a:solidFill>
              </a:rPr>
              <a:t>Verschillen tussen landen zijn  echter groot</a:t>
            </a:r>
          </a:p>
        </p:txBody>
      </p:sp>
      <p:cxnSp>
        <p:nvCxnSpPr>
          <p:cNvPr id="14" name="Rechte verbindingslijn met pijl 13"/>
          <p:cNvCxnSpPr>
            <a:stCxn id="8" idx="2"/>
            <a:endCxn id="4" idx="0"/>
          </p:cNvCxnSpPr>
          <p:nvPr/>
        </p:nvCxnSpPr>
        <p:spPr>
          <a:xfrm>
            <a:off x="4535996" y="2780928"/>
            <a:ext cx="0" cy="864096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met pijl 14"/>
          <p:cNvCxnSpPr>
            <a:stCxn id="4" idx="2"/>
            <a:endCxn id="12" idx="0"/>
          </p:cNvCxnSpPr>
          <p:nvPr/>
        </p:nvCxnSpPr>
        <p:spPr>
          <a:xfrm>
            <a:off x="4535996" y="4365104"/>
            <a:ext cx="0" cy="864096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243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804370"/>
              </p:ext>
            </p:extLst>
          </p:nvPr>
        </p:nvGraphicFramePr>
        <p:xfrm>
          <a:off x="683568" y="836712"/>
          <a:ext cx="7776864" cy="5328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3888432"/>
              </a:tblGrid>
              <a:tr h="576062">
                <a:tc>
                  <a:txBody>
                    <a:bodyPr/>
                    <a:lstStyle/>
                    <a:p>
                      <a:r>
                        <a:rPr lang="nl-NL" sz="2400" baseline="0" dirty="0" smtClean="0">
                          <a:solidFill>
                            <a:schemeClr val="tx1"/>
                          </a:solidFill>
                        </a:rPr>
                        <a:t>Arme landen</a:t>
                      </a:r>
                      <a:endParaRPr lang="nl-NL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aseline="0" dirty="0" smtClean="0">
                          <a:solidFill>
                            <a:schemeClr val="tx1"/>
                          </a:solidFill>
                        </a:rPr>
                        <a:t>Rijke landen</a:t>
                      </a:r>
                      <a:endParaRPr lang="nl-NL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Aanzien / status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Betere voorlichting</a:t>
                      </a:r>
                      <a:endParaRPr lang="nl-NL" sz="24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Kinderen</a:t>
                      </a:r>
                      <a:r>
                        <a:rPr lang="nl-NL" sz="2400" baseline="0" dirty="0" smtClean="0"/>
                        <a:t> zijn pensioen voor de ouders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Pensioen</a:t>
                      </a:r>
                      <a:r>
                        <a:rPr lang="nl-NL" sz="2400" baseline="0" dirty="0" smtClean="0"/>
                        <a:t> door overheid /verzekering geregeld. </a:t>
                      </a:r>
                      <a:endParaRPr lang="nl-NL" sz="2400" dirty="0"/>
                    </a:p>
                  </a:txBody>
                  <a:tcPr/>
                </a:tc>
              </a:tr>
              <a:tr h="980893">
                <a:tc>
                  <a:txBody>
                    <a:bodyPr/>
                    <a:lstStyle/>
                    <a:p>
                      <a:r>
                        <a:rPr lang="nl-NL" sz="2400" dirty="0" err="1" smtClean="0"/>
                        <a:t>Anti-conceptie</a:t>
                      </a:r>
                      <a:r>
                        <a:rPr lang="nl-NL" sz="2400" baseline="0" dirty="0" smtClean="0"/>
                        <a:t> moeilijk of niet te verkrijgen (verboden)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err="1" smtClean="0"/>
                        <a:t>Anti-conceptie</a:t>
                      </a:r>
                      <a:r>
                        <a:rPr lang="nl-NL" sz="2400" baseline="0" dirty="0" smtClean="0"/>
                        <a:t> toegankelijk voor iedereen</a:t>
                      </a:r>
                      <a:endParaRPr lang="nl-NL" sz="2400" dirty="0"/>
                    </a:p>
                  </a:txBody>
                  <a:tcPr/>
                </a:tc>
              </a:tr>
              <a:tr h="980893"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Garantie</a:t>
                      </a:r>
                      <a:r>
                        <a:rPr lang="nl-NL" sz="2400" baseline="0" dirty="0" smtClean="0"/>
                        <a:t> (hoe meer kinderen, hoe groter de kans dat er enkele overleven)</a:t>
                      </a:r>
                      <a:endParaRPr lang="nl-N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dirty="0" smtClean="0"/>
                        <a:t>Kinderen kosten</a:t>
                      </a:r>
                      <a:r>
                        <a:rPr lang="nl-NL" sz="2400" baseline="0" dirty="0" smtClean="0"/>
                        <a:t> geld </a:t>
                      </a:r>
                      <a:endParaRPr lang="nl-NL" sz="2400" dirty="0"/>
                    </a:p>
                  </a:txBody>
                  <a:tcPr/>
                </a:tc>
              </a:tr>
              <a:tr h="610306">
                <a:tc>
                  <a:txBody>
                    <a:bodyPr/>
                    <a:lstStyle/>
                    <a:p>
                      <a:r>
                        <a:rPr lang="nl-NL" sz="2400" b="1" dirty="0" smtClean="0"/>
                        <a:t>Grote</a:t>
                      </a:r>
                      <a:r>
                        <a:rPr lang="nl-NL" sz="2400" b="1" baseline="0" dirty="0" smtClean="0"/>
                        <a:t> gezinnen</a:t>
                      </a:r>
                      <a:endParaRPr lang="nl-NL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b="1" dirty="0" smtClean="0"/>
                        <a:t>Kleine</a:t>
                      </a:r>
                      <a:r>
                        <a:rPr lang="nl-NL" sz="2400" b="1" baseline="0" dirty="0" smtClean="0"/>
                        <a:t> gezinnen</a:t>
                      </a:r>
                      <a:endParaRPr lang="nl-NL" sz="24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680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024744" cy="1143000"/>
          </a:xfrm>
        </p:spPr>
        <p:txBody>
          <a:bodyPr/>
          <a:lstStyle/>
          <a:p>
            <a:pPr>
              <a:defRPr/>
            </a:pPr>
            <a:r>
              <a:rPr lang="nl-NL" dirty="0" smtClean="0">
                <a:ea typeface="ＭＳ Ｐゴシック" charset="0"/>
              </a:rPr>
              <a:t>De wereldbevolking groeit</a:t>
            </a:r>
          </a:p>
        </p:txBody>
      </p:sp>
      <p:pic>
        <p:nvPicPr>
          <p:cNvPr id="419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675684" y="1304261"/>
            <a:ext cx="5616575" cy="4198938"/>
          </a:xfrm>
          <a:extLs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4" name="Tekstvak 3"/>
          <p:cNvSpPr txBox="1">
            <a:spLocks noChangeArrowheads="1"/>
          </p:cNvSpPr>
          <p:nvPr/>
        </p:nvSpPr>
        <p:spPr bwMode="auto">
          <a:xfrm>
            <a:off x="971600" y="5964863"/>
            <a:ext cx="46085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nl-NL" altLang="nl-NL" dirty="0">
                <a:latin typeface="+mn-lt"/>
              </a:rPr>
              <a:t>Wat is er fout in de grafiek?</a:t>
            </a:r>
          </a:p>
        </p:txBody>
      </p:sp>
      <p:sp>
        <p:nvSpPr>
          <p:cNvPr id="5" name="Tekstvak 4"/>
          <p:cNvSpPr txBox="1">
            <a:spLocks noChangeArrowheads="1"/>
          </p:cNvSpPr>
          <p:nvPr/>
        </p:nvSpPr>
        <p:spPr bwMode="auto">
          <a:xfrm>
            <a:off x="971600" y="5948483"/>
            <a:ext cx="856895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nl-NL" altLang="nl-NL" dirty="0">
                <a:solidFill>
                  <a:srgbClr val="FF0000"/>
                </a:solidFill>
                <a:latin typeface="+mn-lt"/>
              </a:rPr>
              <a:t>In de legenda zijn arme en rijke landen verwisseld</a:t>
            </a:r>
          </a:p>
        </p:txBody>
      </p:sp>
    </p:spTree>
    <p:extLst>
      <p:ext uri="{BB962C8B-B14F-4D97-AF65-F5344CB8AC3E}">
        <p14:creationId xmlns:p14="http://schemas.microsoft.com/office/powerpoint/2010/main" val="233569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title"/>
          </p:nvPr>
        </p:nvSpPr>
        <p:spPr>
          <a:xfrm>
            <a:off x="633661" y="620702"/>
            <a:ext cx="8216652" cy="1143000"/>
          </a:xfr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normAutofit fontScale="90000"/>
          </a:bodyPr>
          <a:lstStyle/>
          <a:p>
            <a:pPr>
              <a:defRPr/>
            </a:pPr>
            <a:r>
              <a:rPr lang="nl-NL" dirty="0">
                <a:ea typeface="ＭＳ Ｐゴシック" charset="0"/>
              </a:rPr>
              <a:t>Groei of afname van de </a:t>
            </a:r>
            <a:r>
              <a:rPr lang="nl-NL" dirty="0" smtClean="0">
                <a:ea typeface="ＭＳ Ｐゴシック" charset="0"/>
              </a:rPr>
              <a:t>bevolking? </a:t>
            </a:r>
            <a:endParaRPr lang="nl-NL" dirty="0">
              <a:ea typeface="ＭＳ Ｐゴシック" charset="0"/>
            </a:endParaRPr>
          </a:p>
        </p:txBody>
      </p:sp>
      <p:pic>
        <p:nvPicPr>
          <p:cNvPr id="28684" name="Picture 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7262" y="1484784"/>
            <a:ext cx="7854440" cy="468963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92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fgeronde rechthoek 3"/>
          <p:cNvSpPr/>
          <p:nvPr/>
        </p:nvSpPr>
        <p:spPr>
          <a:xfrm>
            <a:off x="2051720" y="945161"/>
            <a:ext cx="4968552" cy="6255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>
                <a:solidFill>
                  <a:schemeClr val="tx1"/>
                </a:solidFill>
                <a:ea typeface="ＭＳ Ｐゴシック" charset="0"/>
              </a:rPr>
              <a:t>Landen met elkaar </a:t>
            </a:r>
            <a:r>
              <a:rPr lang="nl-NL" sz="2400" dirty="0" smtClean="0">
                <a:solidFill>
                  <a:schemeClr val="tx1"/>
                </a:solidFill>
                <a:ea typeface="ＭＳ Ｐゴシック" charset="0"/>
              </a:rPr>
              <a:t>vergelijken</a:t>
            </a:r>
            <a:endParaRPr lang="nl-NL" sz="2400" b="1" dirty="0">
              <a:solidFill>
                <a:schemeClr val="tx1"/>
              </a:solidFill>
            </a:endParaRPr>
          </a:p>
        </p:txBody>
      </p:sp>
      <p:sp>
        <p:nvSpPr>
          <p:cNvPr id="6" name="Afgeronde rechthoek 5"/>
          <p:cNvSpPr/>
          <p:nvPr/>
        </p:nvSpPr>
        <p:spPr>
          <a:xfrm>
            <a:off x="608049" y="2490856"/>
            <a:ext cx="2599781" cy="6255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solidFill>
                  <a:schemeClr val="tx1"/>
                </a:solidFill>
              </a:rPr>
              <a:t>Geboortecijfer </a:t>
            </a:r>
            <a:endParaRPr lang="nl-NL" sz="2400" dirty="0">
              <a:solidFill>
                <a:schemeClr val="tx1"/>
              </a:solidFill>
            </a:endParaRPr>
          </a:p>
        </p:txBody>
      </p:sp>
      <p:sp>
        <p:nvSpPr>
          <p:cNvPr id="7" name="Afgeronde rechthoek 6"/>
          <p:cNvSpPr/>
          <p:nvPr/>
        </p:nvSpPr>
        <p:spPr>
          <a:xfrm>
            <a:off x="3527884" y="2474038"/>
            <a:ext cx="2016224" cy="6255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solidFill>
                  <a:schemeClr val="tx1"/>
                </a:solidFill>
              </a:rPr>
              <a:t>Sterftecijfer </a:t>
            </a:r>
            <a:endParaRPr lang="nl-NL" sz="2400" dirty="0">
              <a:solidFill>
                <a:schemeClr val="tx1"/>
              </a:solidFill>
            </a:endParaRPr>
          </a:p>
        </p:txBody>
      </p:sp>
      <p:sp>
        <p:nvSpPr>
          <p:cNvPr id="8" name="Afgeronde rechthoek 7"/>
          <p:cNvSpPr/>
          <p:nvPr/>
        </p:nvSpPr>
        <p:spPr>
          <a:xfrm>
            <a:off x="6080187" y="2474038"/>
            <a:ext cx="2380246" cy="124299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400" dirty="0" smtClean="0">
                <a:solidFill>
                  <a:schemeClr val="tx1"/>
                </a:solidFill>
              </a:rPr>
              <a:t>Gemiddelde </a:t>
            </a:r>
            <a:r>
              <a:rPr lang="nl-NL" sz="2400" dirty="0" err="1" smtClean="0">
                <a:solidFill>
                  <a:schemeClr val="tx1"/>
                </a:solidFill>
              </a:rPr>
              <a:t>levens-verwachting</a:t>
            </a:r>
            <a:endParaRPr lang="nl-NL" sz="2400" dirty="0">
              <a:solidFill>
                <a:schemeClr val="tx1"/>
              </a:solidFill>
            </a:endParaRPr>
          </a:p>
        </p:txBody>
      </p:sp>
      <p:sp>
        <p:nvSpPr>
          <p:cNvPr id="3" name="Rechthoek 2"/>
          <p:cNvSpPr/>
          <p:nvPr/>
        </p:nvSpPr>
        <p:spPr>
          <a:xfrm>
            <a:off x="606739" y="3717031"/>
            <a:ext cx="22966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dirty="0"/>
              <a:t>Aantal </a:t>
            </a:r>
            <a:r>
              <a:rPr lang="nl-NL" dirty="0" smtClean="0"/>
              <a:t>geboortes per </a:t>
            </a:r>
            <a:r>
              <a:rPr lang="nl-NL" dirty="0"/>
              <a:t>1000 inwoners</a:t>
            </a:r>
          </a:p>
        </p:txBody>
      </p:sp>
      <p:sp>
        <p:nvSpPr>
          <p:cNvPr id="11" name="Rechthoek 10"/>
          <p:cNvSpPr/>
          <p:nvPr/>
        </p:nvSpPr>
        <p:spPr>
          <a:xfrm>
            <a:off x="3495693" y="3740370"/>
            <a:ext cx="22966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dirty="0"/>
              <a:t>Aantal </a:t>
            </a:r>
            <a:r>
              <a:rPr lang="nl-NL" dirty="0" smtClean="0"/>
              <a:t>sterfgevallen per </a:t>
            </a:r>
            <a:r>
              <a:rPr lang="nl-NL" dirty="0"/>
              <a:t>1000 inwoners</a:t>
            </a:r>
          </a:p>
        </p:txBody>
      </p:sp>
      <p:sp>
        <p:nvSpPr>
          <p:cNvPr id="12" name="Rechthoek 11"/>
          <p:cNvSpPr/>
          <p:nvPr/>
        </p:nvSpPr>
        <p:spPr>
          <a:xfrm>
            <a:off x="6113010" y="3901697"/>
            <a:ext cx="22966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dirty="0" smtClean="0"/>
              <a:t>Hoe oud wordt je? </a:t>
            </a:r>
            <a:endParaRPr lang="nl-NL" dirty="0"/>
          </a:p>
        </p:txBody>
      </p:sp>
      <p:cxnSp>
        <p:nvCxnSpPr>
          <p:cNvPr id="9" name="Rechte verbindingslijn met pijl 8"/>
          <p:cNvCxnSpPr>
            <a:stCxn id="4" idx="2"/>
            <a:endCxn id="6" idx="0"/>
          </p:cNvCxnSpPr>
          <p:nvPr/>
        </p:nvCxnSpPr>
        <p:spPr>
          <a:xfrm flipH="1">
            <a:off x="1907940" y="1570714"/>
            <a:ext cx="2628056" cy="920142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/>
          <p:cNvCxnSpPr>
            <a:stCxn id="4" idx="2"/>
            <a:endCxn id="7" idx="0"/>
          </p:cNvCxnSpPr>
          <p:nvPr/>
        </p:nvCxnSpPr>
        <p:spPr>
          <a:xfrm>
            <a:off x="4535996" y="1570714"/>
            <a:ext cx="0" cy="903324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>
            <a:stCxn id="4" idx="2"/>
            <a:endCxn id="8" idx="0"/>
          </p:cNvCxnSpPr>
          <p:nvPr/>
        </p:nvCxnSpPr>
        <p:spPr>
          <a:xfrm>
            <a:off x="4535996" y="1570714"/>
            <a:ext cx="2734314" cy="903324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10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971600" y="980728"/>
            <a:ext cx="734481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nl-NL" sz="2400" dirty="0">
                <a:ea typeface="ＭＳ Ｐゴシック" charset="0"/>
              </a:rPr>
              <a:t>Bereken geboortecijfer en sterftecijfer</a:t>
            </a:r>
          </a:p>
          <a:p>
            <a:pPr>
              <a:defRPr/>
            </a:pPr>
            <a:r>
              <a:rPr lang="nl-NL" sz="2400" dirty="0">
                <a:ea typeface="ＭＳ Ｐゴシック" charset="0"/>
              </a:rPr>
              <a:t>Aantal inwoners 2 000 000</a:t>
            </a:r>
          </a:p>
          <a:p>
            <a:pPr>
              <a:defRPr/>
            </a:pPr>
            <a:r>
              <a:rPr lang="nl-NL" sz="2400" dirty="0">
                <a:ea typeface="ＭＳ Ｐゴシック" charset="0"/>
              </a:rPr>
              <a:t>Aantal geboortes  8000</a:t>
            </a:r>
          </a:p>
          <a:p>
            <a:pPr>
              <a:defRPr/>
            </a:pPr>
            <a:r>
              <a:rPr lang="nl-NL" sz="2400" dirty="0">
                <a:ea typeface="ＭＳ Ｐゴシック" charset="0"/>
              </a:rPr>
              <a:t>Aantal sterfgevallen 4000</a:t>
            </a:r>
          </a:p>
          <a:p>
            <a:pPr>
              <a:defRPr/>
            </a:pPr>
            <a:endParaRPr lang="nl-NL" sz="2400" dirty="0">
              <a:ea typeface="ＭＳ Ｐゴシック" charset="0"/>
            </a:endParaRPr>
          </a:p>
          <a:p>
            <a:pPr>
              <a:defRPr/>
            </a:pPr>
            <a:r>
              <a:rPr lang="nl-NL" sz="2400" dirty="0">
                <a:ea typeface="ＭＳ Ｐゴシック" charset="0"/>
              </a:rPr>
              <a:t>Geboortecijfer is: (aantal geboortes gedeeld door de totale bevolking) maal </a:t>
            </a:r>
            <a:r>
              <a:rPr lang="nl-NL" sz="2400" dirty="0" smtClean="0">
                <a:ea typeface="ＭＳ Ｐゴシック" charset="0"/>
              </a:rPr>
              <a:t>1.000</a:t>
            </a:r>
            <a:endParaRPr lang="nl-NL" sz="2400" dirty="0">
              <a:ea typeface="ＭＳ Ｐゴシック" charset="0"/>
            </a:endParaRPr>
          </a:p>
          <a:p>
            <a:pPr>
              <a:defRPr/>
            </a:pPr>
            <a:r>
              <a:rPr lang="nl-NL" sz="2400" dirty="0" smtClean="0">
                <a:ea typeface="ＭＳ Ｐゴシック" charset="0"/>
              </a:rPr>
              <a:t>Geboortecijfer: 8.000 : 2.000.000 x 1.000 = 4</a:t>
            </a:r>
            <a:endParaRPr lang="nl-NL" sz="2400" dirty="0">
              <a:ea typeface="ＭＳ Ｐゴシック" charset="0"/>
            </a:endParaRPr>
          </a:p>
          <a:p>
            <a:pPr>
              <a:defRPr/>
            </a:pPr>
            <a:endParaRPr lang="nl-NL" sz="2400" dirty="0" smtClean="0">
              <a:ea typeface="ＭＳ Ｐゴシック" charset="0"/>
            </a:endParaRPr>
          </a:p>
          <a:p>
            <a:pPr>
              <a:defRPr/>
            </a:pPr>
            <a:endParaRPr lang="nl-NL" sz="2400" dirty="0">
              <a:ea typeface="ＭＳ Ｐゴシック" charset="0"/>
            </a:endParaRPr>
          </a:p>
          <a:p>
            <a:pPr>
              <a:defRPr/>
            </a:pPr>
            <a:r>
              <a:rPr lang="nl-NL" sz="2400" dirty="0" smtClean="0">
                <a:ea typeface="ＭＳ Ｐゴシック" charset="0"/>
              </a:rPr>
              <a:t>Sterftecijfer </a:t>
            </a:r>
            <a:r>
              <a:rPr lang="nl-NL" sz="2400" dirty="0">
                <a:ea typeface="ＭＳ Ｐゴシック" charset="0"/>
              </a:rPr>
              <a:t>is: (aantal sterfgevallen gedeeld door de totale bevolking) maal </a:t>
            </a:r>
            <a:r>
              <a:rPr lang="nl-NL" sz="2400" dirty="0" smtClean="0">
                <a:ea typeface="ＭＳ Ｐゴシック" charset="0"/>
              </a:rPr>
              <a:t>1.000</a:t>
            </a:r>
            <a:endParaRPr lang="nl-NL" sz="2400" dirty="0">
              <a:ea typeface="ＭＳ Ｐゴシック" charset="0"/>
            </a:endParaRPr>
          </a:p>
          <a:p>
            <a:pPr>
              <a:defRPr/>
            </a:pPr>
            <a:r>
              <a:rPr lang="nl-NL" sz="2400" dirty="0" smtClean="0">
                <a:ea typeface="ＭＳ Ｐゴシック" charset="0"/>
              </a:rPr>
              <a:t>Sterftecijfer: 4.000 : 2.000.000 x 1.000= 2</a:t>
            </a:r>
            <a:endParaRPr lang="nl-NL" sz="2400" dirty="0">
              <a:ea typeface="ＭＳ Ｐゴシック" charset="0"/>
            </a:endParaRPr>
          </a:p>
          <a:p>
            <a:pPr>
              <a:defRPr/>
            </a:pPr>
            <a:endParaRPr lang="nl-NL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95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481</TotalTime>
  <Words>203</Words>
  <Application>Microsoft Office PowerPoint</Application>
  <PresentationFormat>Diavoorstelling (4:3)</PresentationFormat>
  <Paragraphs>42</Paragraphs>
  <Slides>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3" baseType="lpstr">
      <vt:lpstr>ＭＳ Ｐゴシック</vt:lpstr>
      <vt:lpstr>ＭＳ Ｐゴシック</vt:lpstr>
      <vt:lpstr>Calibri</vt:lpstr>
      <vt:lpstr>Century Gothic</vt:lpstr>
      <vt:lpstr>Wingdings 2</vt:lpstr>
      <vt:lpstr>Austin</vt:lpstr>
      <vt:lpstr>Hoofdstuk 1  Bevolking </vt:lpstr>
      <vt:lpstr>PowerPoint-presentatie</vt:lpstr>
      <vt:lpstr>PowerPoint-presentatie</vt:lpstr>
      <vt:lpstr>De wereldbevolking groeit</vt:lpstr>
      <vt:lpstr>Groei of afname van de bevolking? </vt:lpstr>
      <vt:lpstr>PowerPoint-presentatie</vt:lpstr>
      <vt:lpstr>PowerPoint-presentatie</vt:lpstr>
    </vt:vector>
  </TitlesOfParts>
  <Company>Stichting Fioretti Teylingen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2 Aarde</dc:title>
  <dc:creator>Dekker, M. C. - (Teylingencollege)</dc:creator>
  <cp:lastModifiedBy>muriel dekker</cp:lastModifiedBy>
  <cp:revision>41</cp:revision>
  <dcterms:created xsi:type="dcterms:W3CDTF">2015-11-10T14:06:32Z</dcterms:created>
  <dcterms:modified xsi:type="dcterms:W3CDTF">2016-09-12T21:29:13Z</dcterms:modified>
</cp:coreProperties>
</file>