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30"/>
  </p:notesMasterIdLst>
  <p:sldIdLst>
    <p:sldId id="256" r:id="rId2"/>
    <p:sldId id="282" r:id="rId3"/>
    <p:sldId id="279" r:id="rId4"/>
    <p:sldId id="280" r:id="rId5"/>
    <p:sldId id="284" r:id="rId6"/>
    <p:sldId id="285" r:id="rId7"/>
    <p:sldId id="275" r:id="rId8"/>
    <p:sldId id="257" r:id="rId9"/>
    <p:sldId id="258" r:id="rId10"/>
    <p:sldId id="259" r:id="rId11"/>
    <p:sldId id="260" r:id="rId12"/>
    <p:sldId id="276" r:id="rId13"/>
    <p:sldId id="277" r:id="rId14"/>
    <p:sldId id="263" r:id="rId15"/>
    <p:sldId id="264" r:id="rId16"/>
    <p:sldId id="267" r:id="rId17"/>
    <p:sldId id="268" r:id="rId18"/>
    <p:sldId id="265" r:id="rId19"/>
    <p:sldId id="266" r:id="rId20"/>
    <p:sldId id="269" r:id="rId21"/>
    <p:sldId id="270" r:id="rId22"/>
    <p:sldId id="271" r:id="rId23"/>
    <p:sldId id="272" r:id="rId24"/>
    <p:sldId id="273" r:id="rId25"/>
    <p:sldId id="274" r:id="rId26"/>
    <p:sldId id="278" r:id="rId27"/>
    <p:sldId id="281" r:id="rId28"/>
    <p:sldId id="283" r:id="rId29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04" autoAdjust="0"/>
    <p:restoredTop sz="94660"/>
  </p:normalViewPr>
  <p:slideViewPr>
    <p:cSldViewPr>
      <p:cViewPr varScale="1">
        <p:scale>
          <a:sx n="61" d="100"/>
          <a:sy n="61" d="100"/>
        </p:scale>
        <p:origin x="94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01502B3-A25F-4623-91CB-C994A9231C1A}" type="datetimeFigureOut">
              <a:rPr lang="nl-NL"/>
              <a:pPr>
                <a:defRPr/>
              </a:pPr>
              <a:t>27-3-2014</a:t>
            </a:fld>
            <a:endParaRPr lang="nl-NL"/>
          </a:p>
        </p:txBody>
      </p:sp>
      <p:sp>
        <p:nvSpPr>
          <p:cNvPr id="20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1F181CA-E566-4EA4-9FE0-449FCD1EDF5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12073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13228446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34291049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9614612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18945187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27569301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21787615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37973923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6481787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41423021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14896861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1407409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12123345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40078884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10733694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7071614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33320432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8423441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18706990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15551769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14807048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1127264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2375616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3127859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2456839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3531635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251581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2995293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1573848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A6B2F-1858-444B-BB10-6744DEEEAFF2}" type="datetimeFigureOut">
              <a:rPr lang="nl-NL"/>
              <a:pPr>
                <a:defRPr/>
              </a:pPr>
              <a:t>27-3-2014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F19FA-04F2-492C-894A-C6F15CF1610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3185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734DC-1A43-4CB9-AD2A-544A1FD16437}" type="datetimeFigureOut">
              <a:rPr lang="nl-NL"/>
              <a:pPr>
                <a:defRPr/>
              </a:pPr>
              <a:t>27-3-2014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09537-15E7-4E96-83FC-DA7AF1940F3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0505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768B5-5F1A-4B18-8396-A9527A162841}" type="datetimeFigureOut">
              <a:rPr lang="nl-NL"/>
              <a:pPr>
                <a:defRPr/>
              </a:pPr>
              <a:t>27-3-2014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35194-B1F6-46BB-A800-CD5C3414A7E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0005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DF29C-FDD4-487D-818A-BCFAE6C82BBF}" type="datetimeFigureOut">
              <a:rPr lang="nl-NL"/>
              <a:pPr>
                <a:defRPr/>
              </a:pPr>
              <a:t>27-3-2014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D8424-AC4B-4035-ABEC-E98EF7F555E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0627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5AF9B-0FEB-434E-BF9B-D3AA6E2728B2}" type="datetimeFigureOut">
              <a:rPr lang="nl-NL"/>
              <a:pPr>
                <a:defRPr/>
              </a:pPr>
              <a:t>27-3-2014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2B41D-C351-48FE-898A-60D44C66A8D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146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7437E-6A4C-43D7-98A2-857F95EE6BD9}" type="datetimeFigureOut">
              <a:rPr lang="nl-NL"/>
              <a:pPr>
                <a:defRPr/>
              </a:pPr>
              <a:t>27-3-2014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57022-8461-43EA-820B-F339FF3D6B0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4062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D4366-2308-4BAF-9819-2A357F80E2B5}" type="datetimeFigureOut">
              <a:rPr lang="nl-NL"/>
              <a:pPr>
                <a:defRPr/>
              </a:pPr>
              <a:t>27-3-2014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41828-D2F9-416F-8626-C0F2A39585B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6713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98D54-9770-4EFB-B026-72994D595125}" type="datetimeFigureOut">
              <a:rPr lang="nl-NL"/>
              <a:pPr>
                <a:defRPr/>
              </a:pPr>
              <a:t>27-3-2014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7B970-CE03-4E35-AAB7-DF685C612C8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646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A5F6F-A048-47A9-990F-F49B58A3CBAE}" type="datetimeFigureOut">
              <a:rPr lang="nl-NL"/>
              <a:pPr>
                <a:defRPr/>
              </a:pPr>
              <a:t>27-3-2014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946E1-FD8D-40D4-9BC3-5AD4DC2583A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4808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704B6-9907-45ED-97DC-D620E2246779}" type="datetimeFigureOut">
              <a:rPr lang="nl-NL"/>
              <a:pPr>
                <a:defRPr/>
              </a:pPr>
              <a:t>27-3-2014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FC85F-0676-4984-8009-AE8F72F6A4B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524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142AF-85A2-45A4-A0B7-EFA5BB905EA8}" type="datetimeFigureOut">
              <a:rPr lang="nl-NL"/>
              <a:pPr>
                <a:defRPr/>
              </a:pPr>
              <a:t>27-3-2014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BBAEF-5507-4019-9A23-36680BA15F9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2307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A3CA1E0-FC9C-4D8A-8DD9-07F67F8DC827}" type="datetimeFigureOut">
              <a:rPr lang="nl-NL"/>
              <a:pPr>
                <a:defRPr/>
              </a:pPr>
              <a:t>27-3-2014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1942E66-082E-4507-BCE4-68B4C66FF8B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ctrTitle"/>
          </p:nvPr>
        </p:nvSpPr>
        <p:spPr>
          <a:xfrm>
            <a:off x="714375" y="1071563"/>
            <a:ext cx="7815263" cy="3171825"/>
          </a:xfrm>
        </p:spPr>
        <p:txBody>
          <a:bodyPr/>
          <a:lstStyle/>
          <a:p>
            <a:r>
              <a:rPr lang="en-US" altLang="nl-NL" b="1" dirty="0" smtClean="0"/>
              <a:t>KLIMAAT EN NATUURLIJKE ZONES</a:t>
            </a:r>
            <a:endParaRPr lang="nl-NL" altLang="nl-NL" sz="53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4000" b="1" dirty="0" smtClean="0"/>
              <a:t>Aw KLIMAAT</a:t>
            </a:r>
            <a:br>
              <a:rPr lang="en-US" sz="4000" b="1" dirty="0" smtClean="0"/>
            </a:br>
            <a:r>
              <a:rPr lang="en-US" sz="4000" b="1" dirty="0" smtClean="0"/>
              <a:t>SAVANNE KLIMAAT</a:t>
            </a:r>
            <a:br>
              <a:rPr lang="en-US" sz="4000" b="1" dirty="0" smtClean="0"/>
            </a:br>
            <a:endParaRPr lang="nl-NL" sz="4000" b="1" dirty="0"/>
          </a:p>
        </p:txBody>
      </p:sp>
      <p:pic>
        <p:nvPicPr>
          <p:cNvPr id="6" name="Tijdelijke aanduiding voor inhoud 5" descr="savanne3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1571625"/>
            <a:ext cx="6858000" cy="45608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4400" b="1" dirty="0" smtClean="0"/>
              <a:t>Aw KLIMAAT</a:t>
            </a:r>
            <a:br>
              <a:rPr lang="en-US" sz="4400" b="1" dirty="0" smtClean="0"/>
            </a:br>
            <a:r>
              <a:rPr lang="en-US" sz="4400" b="1" dirty="0" smtClean="0"/>
              <a:t>SAVANNEKLIMAAT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2686050" cy="452596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endParaRPr lang="en-US" altLang="nl-NL" sz="2800" dirty="0" smtClean="0"/>
          </a:p>
          <a:p>
            <a:pPr>
              <a:lnSpc>
                <a:spcPct val="80000"/>
              </a:lnSpc>
            </a:pPr>
            <a:r>
              <a:rPr lang="en-US" altLang="nl-NL" sz="2800" dirty="0" smtClean="0"/>
              <a:t>ALTIJD </a:t>
            </a:r>
            <a:r>
              <a:rPr lang="en-US" altLang="nl-NL" sz="2800" dirty="0" smtClean="0"/>
              <a:t>WARM, NIET ONDER DE 18 GRADEN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nl-NL" sz="2800" dirty="0" smtClean="0"/>
          </a:p>
          <a:p>
            <a:pPr>
              <a:lnSpc>
                <a:spcPct val="80000"/>
              </a:lnSpc>
            </a:pPr>
            <a:r>
              <a:rPr lang="en-US" altLang="nl-NL" sz="2800" dirty="0" smtClean="0"/>
              <a:t>DUIDELIJK VERSCHIL TUSSEN IN NATTE EN DROGE TIJD, WINTER IS DROOG</a:t>
            </a:r>
            <a:endParaRPr lang="nl-NL" altLang="nl-NL" sz="2800" dirty="0" smtClean="0"/>
          </a:p>
        </p:txBody>
      </p:sp>
      <p:pic>
        <p:nvPicPr>
          <p:cNvPr id="5" name="Picture 8" descr="508469D-03-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1857375"/>
            <a:ext cx="5351463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4400" b="1" dirty="0" smtClean="0"/>
              <a:t>BS KLIMAAT</a:t>
            </a:r>
            <a:br>
              <a:rPr lang="en-US" sz="4400" b="1" dirty="0" smtClean="0"/>
            </a:br>
            <a:r>
              <a:rPr lang="en-US" sz="4400" b="1" dirty="0" smtClean="0"/>
              <a:t>STEPPEKLIMAAT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nl-NL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1270" name="Picture 6" descr="step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44675"/>
            <a:ext cx="8520112" cy="416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4400" b="1" dirty="0" smtClean="0"/>
              <a:t>BS KLIMAAT</a:t>
            </a:r>
            <a:br>
              <a:rPr lang="en-US" sz="4400" b="1" dirty="0" smtClean="0"/>
            </a:br>
            <a:r>
              <a:rPr lang="en-US" sz="4400" b="1" dirty="0" smtClean="0"/>
              <a:t>STEPPEKLIMAAT</a:t>
            </a:r>
            <a:br>
              <a:rPr lang="en-US" sz="4400" b="1" dirty="0" smtClean="0"/>
            </a:br>
            <a:endParaRPr lang="nl-NL" sz="44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2185988" cy="4525963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92500"/>
          </a:bodyPr>
          <a:lstStyle/>
          <a:p>
            <a:endParaRPr lang="en-US" altLang="nl-NL" sz="2800" dirty="0" smtClean="0"/>
          </a:p>
          <a:p>
            <a:r>
              <a:rPr lang="en-US" altLang="nl-NL" sz="3600" dirty="0" smtClean="0"/>
              <a:t>HELE </a:t>
            </a:r>
            <a:r>
              <a:rPr lang="en-US" altLang="nl-NL" sz="3600" dirty="0" smtClean="0"/>
              <a:t>JAAR VRIJ WARM</a:t>
            </a:r>
          </a:p>
          <a:p>
            <a:pPr>
              <a:buFont typeface="Arial" panose="020B0604020202020204" pitchFamily="34" charset="0"/>
              <a:buNone/>
            </a:pPr>
            <a:endParaRPr lang="en-US" altLang="nl-NL" sz="3600" dirty="0" smtClean="0"/>
          </a:p>
          <a:p>
            <a:r>
              <a:rPr lang="en-US" altLang="nl-NL" sz="3600" dirty="0" smtClean="0"/>
              <a:t>TE DROOG VOOR BOOM-GROEI</a:t>
            </a:r>
            <a:endParaRPr lang="nl-NL" altLang="nl-NL" sz="3600" dirty="0" smtClean="0"/>
          </a:p>
        </p:txBody>
      </p:sp>
      <p:pic>
        <p:nvPicPr>
          <p:cNvPr id="4" name="Picture 5" descr="504043 27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492896"/>
            <a:ext cx="6157912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4400" b="1" dirty="0" smtClean="0"/>
              <a:t>BW KLIMAAT </a:t>
            </a:r>
            <a:br>
              <a:rPr lang="en-US" sz="4400" b="1" dirty="0" smtClean="0"/>
            </a:br>
            <a:r>
              <a:rPr lang="en-US" sz="4400" b="1" dirty="0" smtClean="0"/>
              <a:t>WOESTIJN</a:t>
            </a:r>
            <a:br>
              <a:rPr lang="en-US" sz="4400" b="1" dirty="0" smtClean="0"/>
            </a:br>
            <a:endParaRPr lang="nl-NL" sz="4400" b="1" dirty="0"/>
          </a:p>
        </p:txBody>
      </p:sp>
      <p:pic>
        <p:nvPicPr>
          <p:cNvPr id="4" name="Tijdelijke aanduiding voor inhoud 3" descr="sahara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75" y="1825625"/>
            <a:ext cx="6521450" cy="43513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400" b="1" dirty="0" smtClean="0"/>
              <a:t>BW KLIMAAT </a:t>
            </a:r>
            <a:br>
              <a:rPr lang="en-US" sz="4400" b="1" dirty="0" smtClean="0"/>
            </a:br>
            <a:r>
              <a:rPr lang="en-US" sz="4400" b="1" dirty="0" smtClean="0"/>
              <a:t>WOESTIJN</a:t>
            </a: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4400" b="1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nl-NL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 bwMode="auto">
          <a:xfrm>
            <a:off x="457200" y="1628775"/>
            <a:ext cx="2890838" cy="4497388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nl-NL" sz="2800" dirty="0" smtClean="0"/>
          </a:p>
          <a:p>
            <a:r>
              <a:rPr lang="en-US" altLang="nl-NL" sz="3200" dirty="0" smtClean="0"/>
              <a:t>BIJNA </a:t>
            </a:r>
            <a:r>
              <a:rPr lang="en-US" altLang="nl-NL" sz="3200" dirty="0" smtClean="0"/>
              <a:t>GEEN NEERSLAG</a:t>
            </a:r>
          </a:p>
          <a:p>
            <a:pPr>
              <a:buFont typeface="Arial" panose="020B0604020202020204" pitchFamily="34" charset="0"/>
              <a:buNone/>
            </a:pPr>
            <a:endParaRPr lang="en-US" altLang="nl-NL" sz="3200" dirty="0" smtClean="0"/>
          </a:p>
          <a:p>
            <a:r>
              <a:rPr lang="en-US" altLang="nl-NL" sz="3200" dirty="0" smtClean="0"/>
              <a:t>GROOT VERSCHIL TUSSEN DAG- EN NACHT-TEMPERATUUR</a:t>
            </a:r>
            <a:endParaRPr lang="nl-NL" altLang="nl-NL" sz="3200" dirty="0" smtClean="0"/>
          </a:p>
        </p:txBody>
      </p:sp>
      <p:pic>
        <p:nvPicPr>
          <p:cNvPr id="4" name="Afbeelding 3" descr="sahara.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8" y="1500188"/>
            <a:ext cx="5151437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4400" b="1" dirty="0" smtClean="0"/>
              <a:t>C KLIMAAT </a:t>
            </a:r>
            <a:br>
              <a:rPr lang="en-US" sz="4400" b="1" dirty="0" smtClean="0"/>
            </a:br>
            <a:r>
              <a:rPr lang="en-US" sz="4400" b="1" dirty="0" smtClean="0"/>
              <a:t>ZEEKLIMAAT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nl-NL" b="1" dirty="0"/>
          </a:p>
        </p:txBody>
      </p:sp>
      <p:pic>
        <p:nvPicPr>
          <p:cNvPr id="6" name="Tijdelijke aanduiding voor inhoud 5" descr="zeeklimaat.2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90688"/>
            <a:ext cx="6924675" cy="47148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4000" b="1" dirty="0" smtClean="0"/>
              <a:t>C KLIMAAT </a:t>
            </a:r>
            <a:br>
              <a:rPr lang="en-US" sz="4000" b="1" dirty="0" smtClean="0"/>
            </a:br>
            <a:r>
              <a:rPr lang="en-US" sz="4000" b="1" dirty="0" smtClean="0"/>
              <a:t>ZEEKLIMAAT</a:t>
            </a:r>
            <a:br>
              <a:rPr lang="en-US" sz="4000" b="1" dirty="0" smtClean="0"/>
            </a:br>
            <a:endParaRPr lang="nl-NL" sz="40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3106738" cy="4525963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altLang="nl-NL" sz="3200" dirty="0" smtClean="0"/>
          </a:p>
          <a:p>
            <a:r>
              <a:rPr lang="en-US" altLang="nl-NL" sz="3200" dirty="0" smtClean="0"/>
              <a:t>KOELE </a:t>
            </a:r>
            <a:r>
              <a:rPr lang="en-US" altLang="nl-NL" sz="3200" dirty="0" smtClean="0"/>
              <a:t>ZOMERS</a:t>
            </a:r>
          </a:p>
          <a:p>
            <a:endParaRPr lang="en-US" altLang="nl-NL" sz="3200" dirty="0" smtClean="0"/>
          </a:p>
          <a:p>
            <a:r>
              <a:rPr lang="en-US" altLang="nl-NL" sz="3200" dirty="0" smtClean="0"/>
              <a:t>ZACHTE WINTERS</a:t>
            </a:r>
          </a:p>
          <a:p>
            <a:endParaRPr lang="en-US" altLang="nl-NL" sz="3200" dirty="0" smtClean="0"/>
          </a:p>
          <a:p>
            <a:r>
              <a:rPr lang="en-US" altLang="nl-NL" sz="3200" dirty="0" smtClean="0"/>
              <a:t>HELE JAAR NEERSLAG</a:t>
            </a:r>
            <a:endParaRPr lang="nl-NL" altLang="nl-NL" sz="3200" dirty="0" smtClean="0"/>
          </a:p>
        </p:txBody>
      </p:sp>
      <p:pic>
        <p:nvPicPr>
          <p:cNvPr id="4" name="Afbeelding 3" descr="zeeklimaa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571625"/>
            <a:ext cx="3524250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4400" b="1" dirty="0" smtClean="0"/>
              <a:t>Cs KLIMAAT </a:t>
            </a:r>
            <a:br>
              <a:rPr lang="en-US" sz="4400" b="1" dirty="0" smtClean="0"/>
            </a:br>
            <a:r>
              <a:rPr lang="en-US" sz="4400" b="1" dirty="0" smtClean="0"/>
              <a:t>MIDDELLANDSEZEE KLIMAAT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nl-NL" b="1" dirty="0"/>
          </a:p>
        </p:txBody>
      </p:sp>
      <p:pic>
        <p:nvPicPr>
          <p:cNvPr id="4" name="Tijdelijke aanduiding voor inhoud 3" descr="middellandsezee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8" y="1825625"/>
            <a:ext cx="7197725" cy="43513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886700" cy="13255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4400" b="1" dirty="0" smtClean="0"/>
              <a:t>Cs KLIMAAT </a:t>
            </a:r>
            <a:br>
              <a:rPr lang="en-US" sz="4400" b="1" dirty="0" smtClean="0"/>
            </a:br>
            <a:r>
              <a:rPr lang="en-US" sz="4400" b="1" dirty="0" smtClean="0"/>
              <a:t>MIDDELLANDSEZEE KLIMAAT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 bwMode="auto">
          <a:xfrm>
            <a:off x="457200" y="1500188"/>
            <a:ext cx="2459038" cy="46259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nl-NL" b="1" dirty="0" smtClean="0">
              <a:solidFill>
                <a:srgbClr val="E46C0A"/>
              </a:solidFill>
            </a:endParaRPr>
          </a:p>
          <a:p>
            <a:r>
              <a:rPr lang="en-US" altLang="nl-NL" sz="2800" dirty="0" smtClean="0"/>
              <a:t>WARME ZOMERS</a:t>
            </a:r>
          </a:p>
          <a:p>
            <a:endParaRPr lang="en-US" altLang="nl-NL" sz="2800" dirty="0" smtClean="0"/>
          </a:p>
          <a:p>
            <a:r>
              <a:rPr lang="en-US" altLang="nl-NL" sz="2800" dirty="0" smtClean="0"/>
              <a:t>ZACHTE WINTERS</a:t>
            </a:r>
          </a:p>
          <a:p>
            <a:endParaRPr lang="en-US" altLang="nl-NL" sz="2800" dirty="0" smtClean="0"/>
          </a:p>
          <a:p>
            <a:r>
              <a:rPr lang="en-US" altLang="nl-NL" sz="2800" dirty="0" smtClean="0"/>
              <a:t>NEERSLAG VOORAL IN DE WINTER</a:t>
            </a:r>
            <a:endParaRPr lang="nl-NL" altLang="nl-NL" sz="2800" dirty="0" smtClean="0"/>
          </a:p>
        </p:txBody>
      </p:sp>
      <p:pic>
        <p:nvPicPr>
          <p:cNvPr id="4" name="Afbeelding 3" descr="mz.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885950"/>
            <a:ext cx="5580062" cy="371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z="3600" b="1" dirty="0" smtClean="0"/>
              <a:t>KLIMAAT WORDT BEPAALD DOOR KLIMAATFACTOREN</a:t>
            </a:r>
            <a:endParaRPr lang="nl-NL" altLang="nl-NL" sz="3600" b="1" dirty="0" smtClean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endParaRPr lang="nl-NL" altLang="nl-NL" dirty="0" smtClean="0">
              <a:latin typeface="Arial" panose="020B0604020202020204" pitchFamily="34" charset="0"/>
            </a:endParaRPr>
          </a:p>
          <a:p>
            <a:r>
              <a:rPr lang="nl-NL" altLang="nl-NL" sz="3600" dirty="0" smtClean="0"/>
              <a:t>GEOGRAFISCHE BREEDTELIGGING (BELANGRIJKSTE FACTOR)</a:t>
            </a:r>
          </a:p>
          <a:p>
            <a:r>
              <a:rPr lang="nl-NL" altLang="nl-NL" sz="3600" dirty="0" smtClean="0"/>
              <a:t>LAND/ZEEVERDELING</a:t>
            </a:r>
          </a:p>
          <a:p>
            <a:r>
              <a:rPr lang="nl-NL" altLang="nl-NL" sz="3600" dirty="0" smtClean="0"/>
              <a:t>WINDSYSTEMEN</a:t>
            </a:r>
          </a:p>
          <a:p>
            <a:r>
              <a:rPr lang="nl-NL" altLang="nl-NL" sz="3600" dirty="0" smtClean="0"/>
              <a:t>ZEESTROMEN</a:t>
            </a:r>
          </a:p>
          <a:p>
            <a:r>
              <a:rPr lang="nl-NL" altLang="nl-NL" sz="3600" dirty="0" smtClean="0"/>
              <a:t>LIGGING VAN GEBERGTEN EN RELIËF</a:t>
            </a:r>
          </a:p>
          <a:p>
            <a:pPr>
              <a:buFont typeface="Arial" panose="020B0604020202020204" pitchFamily="34" charset="0"/>
              <a:buNone/>
            </a:pPr>
            <a:r>
              <a:rPr lang="nl-NL" altLang="nl-NL" sz="3600" dirty="0" smtClean="0"/>
              <a:t> </a:t>
            </a:r>
          </a:p>
          <a:p>
            <a:pPr>
              <a:buFont typeface="Arial" panose="020B0604020202020204" pitchFamily="34" charset="0"/>
              <a:buNone/>
            </a:pPr>
            <a:endParaRPr lang="nl-NL" alt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4400" b="1" dirty="0" smtClean="0"/>
              <a:t>D KLIMAAT </a:t>
            </a:r>
            <a:br>
              <a:rPr lang="en-US" sz="4400" b="1" dirty="0" smtClean="0"/>
            </a:br>
            <a:r>
              <a:rPr lang="en-US" sz="4400" b="1" dirty="0" smtClean="0"/>
              <a:t>LANDKLIMAAT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nl-NL" b="1" dirty="0"/>
          </a:p>
        </p:txBody>
      </p:sp>
      <p:pic>
        <p:nvPicPr>
          <p:cNvPr id="8" name="Tijdelijke aanduiding voor inhoud 7" descr="landklimaat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556792"/>
            <a:ext cx="4872037" cy="50419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4400" b="1" dirty="0" smtClean="0"/>
              <a:t>D KLIMAAT </a:t>
            </a:r>
            <a:br>
              <a:rPr lang="en-US" sz="4400" b="1" dirty="0" smtClean="0"/>
            </a:br>
            <a:r>
              <a:rPr lang="en-US" sz="4400" b="1" dirty="0" smtClean="0"/>
              <a:t>LANDKLIMAAT</a:t>
            </a:r>
            <a:br>
              <a:rPr lang="en-US" sz="4400" b="1" dirty="0" smtClean="0"/>
            </a:br>
            <a:endParaRPr lang="nl-NL" sz="44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 bwMode="auto">
          <a:xfrm>
            <a:off x="457200" y="1628775"/>
            <a:ext cx="2819400" cy="4497388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nl-NL" sz="3200" dirty="0" smtClean="0"/>
              <a:t>WARME ZOMERS</a:t>
            </a:r>
          </a:p>
          <a:p>
            <a:endParaRPr lang="en-US" altLang="nl-NL" sz="3200" dirty="0" smtClean="0"/>
          </a:p>
          <a:p>
            <a:r>
              <a:rPr lang="en-US" altLang="nl-NL" sz="3200" dirty="0" smtClean="0"/>
              <a:t>KOUDE </a:t>
            </a:r>
            <a:r>
              <a:rPr lang="en-US" altLang="nl-NL" sz="3200" dirty="0" smtClean="0"/>
              <a:t>WINTERS</a:t>
            </a:r>
          </a:p>
          <a:p>
            <a:endParaRPr lang="en-US" altLang="nl-NL" sz="3200" dirty="0" smtClean="0"/>
          </a:p>
          <a:p>
            <a:r>
              <a:rPr lang="en-US" altLang="nl-NL" sz="3200" dirty="0" smtClean="0"/>
              <a:t>NIET VEEL NEERSLAG</a:t>
            </a:r>
            <a:endParaRPr lang="nl-NL" altLang="nl-NL" sz="3200" dirty="0" smtClean="0"/>
          </a:p>
        </p:txBody>
      </p:sp>
      <p:pic>
        <p:nvPicPr>
          <p:cNvPr id="4" name="Afbeelding 3" descr="landklimaat.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844675"/>
            <a:ext cx="5386388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/>
            </a:r>
            <a:b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4400" dirty="0" smtClean="0">
                <a:latin typeface="+mn-lt"/>
              </a:rPr>
              <a:t>ET KLIMAAT </a:t>
            </a:r>
            <a:br>
              <a:rPr lang="en-US" sz="4400" dirty="0" smtClean="0">
                <a:latin typeface="+mn-lt"/>
              </a:rPr>
            </a:br>
            <a:r>
              <a:rPr lang="en-US" sz="4400" dirty="0" smtClean="0">
                <a:latin typeface="+mn-lt"/>
              </a:rPr>
              <a:t>TOENDRAKLIMAAT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nl-NL" b="1" dirty="0"/>
          </a:p>
        </p:txBody>
      </p:sp>
      <p:pic>
        <p:nvPicPr>
          <p:cNvPr id="6" name="Tijdelijke aanduiding voor inhoud 5" descr="toendra2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1690688"/>
            <a:ext cx="7318375" cy="45243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400" b="1" dirty="0" smtClean="0"/>
              <a:t>ET KLIMAAT </a:t>
            </a:r>
            <a:br>
              <a:rPr lang="en-US" sz="4400" b="1" dirty="0" smtClean="0"/>
            </a:br>
            <a:r>
              <a:rPr lang="en-US" sz="4400" b="1" dirty="0" smtClean="0"/>
              <a:t>TOENDRAKLIMAAT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3467100" cy="4525963"/>
          </a:xfrm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endParaRPr lang="en-US" altLang="nl-NL" sz="3600" dirty="0" smtClean="0"/>
          </a:p>
          <a:p>
            <a:r>
              <a:rPr lang="en-US" altLang="nl-NL" sz="3600" dirty="0" smtClean="0"/>
              <a:t>ZEER </a:t>
            </a:r>
            <a:r>
              <a:rPr lang="en-US" altLang="nl-NL" sz="3600" dirty="0" smtClean="0"/>
              <a:t>KOUD, NOOIT BOVEN DE 10 GRADEN</a:t>
            </a:r>
          </a:p>
          <a:p>
            <a:endParaRPr lang="en-US" altLang="nl-NL" sz="3600" dirty="0" smtClean="0"/>
          </a:p>
          <a:p>
            <a:r>
              <a:rPr lang="en-US" altLang="nl-NL" sz="3600" dirty="0" smtClean="0"/>
              <a:t>ZEER WEINIG NEERSLAG, VOORAL SNEEUW</a:t>
            </a:r>
            <a:endParaRPr lang="nl-NL" altLang="nl-NL" sz="3600" dirty="0" smtClean="0"/>
          </a:p>
        </p:txBody>
      </p:sp>
      <p:pic>
        <p:nvPicPr>
          <p:cNvPr id="4" name="Afbeelding 3" descr="toendr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500188"/>
            <a:ext cx="3235325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z="4000" b="1" dirty="0" smtClean="0"/>
              <a:t>EF KLIMAAT</a:t>
            </a:r>
            <a:br>
              <a:rPr lang="en-US" altLang="nl-NL" sz="4000" b="1" dirty="0" smtClean="0"/>
            </a:br>
            <a:r>
              <a:rPr lang="en-US" altLang="nl-NL" sz="4000" b="1" dirty="0" smtClean="0"/>
              <a:t>SNEEUWKLIMAAT</a:t>
            </a:r>
            <a:endParaRPr lang="nl-NL" altLang="nl-NL" sz="4000" b="1" dirty="0" smtClean="0"/>
          </a:p>
        </p:txBody>
      </p:sp>
      <p:pic>
        <p:nvPicPr>
          <p:cNvPr id="4" name="Tijdelijke aanduiding voor inhoud 3" descr="noordpool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643063"/>
            <a:ext cx="6694487" cy="445928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b="1" smtClean="0"/>
              <a:t>EF KLIMAAT</a:t>
            </a:r>
            <a:br>
              <a:rPr lang="en-US" altLang="nl-NL" b="1" smtClean="0"/>
            </a:br>
            <a:r>
              <a:rPr lang="en-US" altLang="nl-NL" b="1" smtClean="0"/>
              <a:t>SNEEUWKLIMAAT</a:t>
            </a:r>
            <a:endParaRPr lang="nl-NL" altLang="nl-NL" b="1" smtClean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 bwMode="auto">
          <a:xfrm>
            <a:off x="323850" y="1557338"/>
            <a:ext cx="2808288" cy="452596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nl-NL" b="1" smtClean="0"/>
              <a:t>TEMPERATUUR NOOIT BOVEN 0 GRADEN</a:t>
            </a:r>
          </a:p>
          <a:p>
            <a:pPr>
              <a:buFont typeface="Arial" panose="020B0604020202020204" pitchFamily="34" charset="0"/>
              <a:buNone/>
            </a:pPr>
            <a:endParaRPr lang="en-US" altLang="nl-NL" b="1" smtClean="0"/>
          </a:p>
          <a:p>
            <a:r>
              <a:rPr lang="en-US" altLang="nl-NL" b="1" smtClean="0"/>
              <a:t>GEEN PLANTEN-GROEI MOGELIJK</a:t>
            </a:r>
            <a:endParaRPr lang="nl-NL" altLang="nl-NL" b="1" smtClean="0"/>
          </a:p>
        </p:txBody>
      </p:sp>
      <p:pic>
        <p:nvPicPr>
          <p:cNvPr id="4" name="Afbeelding 3" descr="noordpool.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571625"/>
            <a:ext cx="5205413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13" y="309563"/>
            <a:ext cx="7886700" cy="1325562"/>
          </a:xfrm>
        </p:spPr>
        <p:txBody>
          <a:bodyPr/>
          <a:lstStyle/>
          <a:p>
            <a:r>
              <a:rPr lang="en-US" altLang="nl-NL" sz="4000" b="1" dirty="0" smtClean="0"/>
              <a:t>EH KLIMAAT</a:t>
            </a:r>
            <a:br>
              <a:rPr lang="en-US" altLang="nl-NL" sz="4000" b="1" dirty="0" smtClean="0"/>
            </a:br>
            <a:r>
              <a:rPr lang="en-US" altLang="nl-NL" sz="4000" b="1" dirty="0" smtClean="0"/>
              <a:t>HOOGGEBERGTE KLIMAAT</a:t>
            </a:r>
            <a:endParaRPr lang="nl-NL" altLang="nl-NL" sz="4000" b="1" dirty="0" smtClean="0"/>
          </a:p>
        </p:txBody>
      </p:sp>
      <p:pic>
        <p:nvPicPr>
          <p:cNvPr id="25605" name="Picture 5" descr="hooggebergt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600200"/>
            <a:ext cx="6570663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z="4000" b="1" smtClean="0"/>
              <a:t>EH KLIMAAT</a:t>
            </a:r>
            <a:br>
              <a:rPr lang="en-US" altLang="nl-NL" sz="4000" b="1" smtClean="0"/>
            </a:br>
            <a:r>
              <a:rPr lang="en-US" altLang="nl-NL" sz="4000" b="1" smtClean="0"/>
              <a:t>HOOGGEBERGTEKLIMAAT</a:t>
            </a:r>
            <a:endParaRPr lang="nl-NL" altLang="nl-NL" sz="4000" b="1" smtClean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2757488" cy="452596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nl-NL" dirty="0" smtClean="0">
              <a:solidFill>
                <a:srgbClr val="E46C0A"/>
              </a:solidFill>
            </a:endParaRPr>
          </a:p>
          <a:p>
            <a:r>
              <a:rPr lang="en-US" altLang="nl-NL" sz="3200" dirty="0" smtClean="0"/>
              <a:t>HOE HOGER HOE KOUDER</a:t>
            </a:r>
          </a:p>
          <a:p>
            <a:endParaRPr lang="en-US" altLang="nl-NL" sz="3200" dirty="0" smtClean="0"/>
          </a:p>
          <a:p>
            <a:r>
              <a:rPr lang="en-US" altLang="nl-NL" sz="3200" dirty="0" smtClean="0"/>
              <a:t>VEEL NEERSLAG</a:t>
            </a:r>
            <a:endParaRPr lang="nl-NL" altLang="nl-NL" sz="3200" dirty="0" smtClean="0"/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844675"/>
            <a:ext cx="5253038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 smtClean="0">
                <a:latin typeface="+mn-lt"/>
              </a:rPr>
              <a:t>KLIMAATGRAFIEKEN</a:t>
            </a:r>
          </a:p>
        </p:txBody>
      </p:sp>
      <p:sp>
        <p:nvSpPr>
          <p:cNvPr id="58371" name="Rectangle 3"/>
          <p:cNvSpPr>
            <a:spLocks noGrp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nl-NL" altLang="nl-NL" sz="3200" dirty="0" smtClean="0"/>
              <a:t>DUBBELE GRAFIEK</a:t>
            </a:r>
          </a:p>
          <a:p>
            <a:r>
              <a:rPr lang="nl-NL" altLang="nl-NL" sz="3200" dirty="0" smtClean="0"/>
              <a:t>NEERSLAG: </a:t>
            </a:r>
          </a:p>
          <a:p>
            <a:pPr lvl="1"/>
            <a:r>
              <a:rPr lang="nl-NL" altLang="nl-NL" sz="3200" dirty="0" smtClean="0"/>
              <a:t>LINKS IN MM</a:t>
            </a:r>
          </a:p>
          <a:p>
            <a:pPr lvl="1"/>
            <a:r>
              <a:rPr lang="nl-NL" altLang="nl-NL" sz="3200" dirty="0" smtClean="0"/>
              <a:t>STAAFGRAFIEK</a:t>
            </a:r>
          </a:p>
          <a:p>
            <a:r>
              <a:rPr lang="nl-NL" altLang="nl-NL" sz="3200" dirty="0" smtClean="0"/>
              <a:t>TEMPERATUUR: </a:t>
            </a:r>
          </a:p>
          <a:p>
            <a:pPr lvl="1"/>
            <a:r>
              <a:rPr lang="nl-NL" altLang="nl-NL" sz="3200" dirty="0" smtClean="0"/>
              <a:t>RECHTS  IN GRADEN </a:t>
            </a:r>
            <a:r>
              <a:rPr lang="en-US" altLang="nl-NL" sz="3200" dirty="0" smtClean="0"/>
              <a:t>° C</a:t>
            </a:r>
          </a:p>
          <a:p>
            <a:pPr lvl="1"/>
            <a:r>
              <a:rPr lang="en-US" altLang="nl-NL" sz="3200" dirty="0" smtClean="0"/>
              <a:t>LIJNGRAFIEK</a:t>
            </a:r>
          </a:p>
          <a:p>
            <a:r>
              <a:rPr lang="en-US" altLang="nl-NL" sz="3200" dirty="0" smtClean="0"/>
              <a:t>MAANDEN: </a:t>
            </a:r>
          </a:p>
          <a:p>
            <a:pPr lvl="1"/>
            <a:r>
              <a:rPr lang="en-US" altLang="nl-NL" sz="3200" dirty="0" smtClean="0"/>
              <a:t>ONDER (BEGIN MET DE WINTER)</a:t>
            </a:r>
          </a:p>
          <a:p>
            <a:pPr lvl="1">
              <a:buFont typeface="Arial" panose="020B0604020202020204" pitchFamily="34" charset="0"/>
              <a:buNone/>
            </a:pPr>
            <a:endParaRPr lang="en-US" altLang="nl-NL" dirty="0" smtClean="0"/>
          </a:p>
        </p:txBody>
      </p:sp>
      <p:pic>
        <p:nvPicPr>
          <p:cNvPr id="5837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25538"/>
            <a:ext cx="4181475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7886700" cy="1325563"/>
          </a:xfrm>
        </p:spPr>
        <p:txBody>
          <a:bodyPr/>
          <a:lstStyle/>
          <a:p>
            <a:r>
              <a:rPr lang="en-US" altLang="nl-NL" sz="4000" b="1" dirty="0" smtClean="0"/>
              <a:t>KLIMAATSYSTEEM VAN KÖPPEN</a:t>
            </a:r>
            <a:endParaRPr lang="nl-NL" altLang="nl-NL" sz="4000" b="1" dirty="0" smtClean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A 	TROPISCH REGENKLIMAAT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B	DROOG KLIMAAT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C 	ZEEKLIMAAT  (MARITIEM KLIMAAT)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D	LANDKLIMAAT (CONTINENTAAL </a:t>
            </a:r>
            <a:r>
              <a:rPr lang="en-US" sz="3600" dirty="0" smtClean="0"/>
              <a:t>	KLIMAAT</a:t>
            </a:r>
            <a:r>
              <a:rPr lang="en-US" sz="3600" dirty="0" smtClean="0"/>
              <a:t>)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E	KOUD KLIMAAT</a:t>
            </a:r>
            <a:endParaRPr lang="nl-NL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z="3200" b="1" smtClean="0"/>
              <a:t>ELK KLIMAAT KAN WORDEN ONDERVERDEELD</a:t>
            </a:r>
            <a:endParaRPr lang="nl-NL" altLang="nl-NL" sz="3200" b="1" smtClean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altLang="nl-NL" sz="2800" dirty="0" smtClean="0"/>
              <a:t>W		WOESTIJN</a:t>
            </a:r>
          </a:p>
          <a:p>
            <a:pPr>
              <a:lnSpc>
                <a:spcPct val="80000"/>
              </a:lnSpc>
            </a:pPr>
            <a:r>
              <a:rPr lang="en-US" altLang="nl-NL" sz="2800" dirty="0" smtClean="0"/>
              <a:t>S		STEPPE</a:t>
            </a:r>
          </a:p>
          <a:p>
            <a:pPr>
              <a:lnSpc>
                <a:spcPct val="80000"/>
              </a:lnSpc>
            </a:pPr>
            <a:r>
              <a:rPr lang="en-US" altLang="nl-NL" sz="2800" dirty="0" smtClean="0"/>
              <a:t>T		TOENDRA</a:t>
            </a:r>
          </a:p>
          <a:p>
            <a:pPr>
              <a:lnSpc>
                <a:spcPct val="80000"/>
              </a:lnSpc>
            </a:pPr>
            <a:r>
              <a:rPr lang="en-US" altLang="nl-NL" sz="2800" dirty="0" smtClean="0"/>
              <a:t>H 		(EEUWIGE)  SNEEUW IN HOOGGEBERGTE</a:t>
            </a:r>
          </a:p>
          <a:p>
            <a:pPr>
              <a:lnSpc>
                <a:spcPct val="80000"/>
              </a:lnSpc>
            </a:pPr>
            <a:r>
              <a:rPr lang="en-US" altLang="nl-NL" sz="2800" dirty="0" smtClean="0"/>
              <a:t>F		(EEUWIGE) SNEEUW IN POOLGEBIEDEN</a:t>
            </a:r>
          </a:p>
          <a:p>
            <a:pPr>
              <a:lnSpc>
                <a:spcPct val="80000"/>
              </a:lnSpc>
            </a:pPr>
            <a:r>
              <a:rPr lang="en-US" altLang="nl-NL" sz="2800" dirty="0" smtClean="0"/>
              <a:t>f     		HELE JAAR NEERSLAG</a:t>
            </a:r>
          </a:p>
          <a:p>
            <a:pPr>
              <a:lnSpc>
                <a:spcPct val="80000"/>
              </a:lnSpc>
            </a:pPr>
            <a:r>
              <a:rPr lang="en-US" altLang="nl-NL" sz="2800" dirty="0" smtClean="0"/>
              <a:t>s     	</a:t>
            </a:r>
            <a:r>
              <a:rPr lang="en-US" altLang="nl-NL" sz="2800" dirty="0" smtClean="0"/>
              <a:t>DROGE </a:t>
            </a:r>
            <a:r>
              <a:rPr lang="en-US" altLang="nl-NL" sz="2800" dirty="0" smtClean="0"/>
              <a:t>TIJD IN DE ZOMER</a:t>
            </a:r>
          </a:p>
          <a:p>
            <a:pPr>
              <a:lnSpc>
                <a:spcPct val="80000"/>
              </a:lnSpc>
            </a:pPr>
            <a:r>
              <a:rPr lang="en-US" altLang="nl-NL" sz="2800" dirty="0" smtClean="0"/>
              <a:t>w   		DROGE TIJD IN DE WINTER</a:t>
            </a:r>
          </a:p>
          <a:p>
            <a:pPr>
              <a:lnSpc>
                <a:spcPct val="80000"/>
              </a:lnSpc>
            </a:pPr>
            <a:endParaRPr lang="nl-NL" altLang="nl-NL" dirty="0" smtClean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875" name="Group 131"/>
          <p:cNvGraphicFramePr>
            <a:graphicFrameLocks noGrp="1"/>
          </p:cNvGraphicFramePr>
          <p:nvPr/>
        </p:nvGraphicFramePr>
        <p:xfrm>
          <a:off x="69850" y="1773238"/>
          <a:ext cx="9074150" cy="4657876"/>
        </p:xfrm>
        <a:graphic>
          <a:graphicData uri="http://schemas.openxmlformats.org/drawingml/2006/table">
            <a:tbl>
              <a:tblPr/>
              <a:tblGrid>
                <a:gridCol w="1261790"/>
                <a:gridCol w="2087835"/>
                <a:gridCol w="3529013"/>
                <a:gridCol w="2195512"/>
              </a:tblGrid>
              <a:tr h="365735">
                <a:tc>
                  <a:txBody>
                    <a:bodyPr/>
                    <a:lstStyle>
                      <a:lvl1pPr marL="119063"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766763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033463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1243013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17002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1574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2614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0718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1190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LETTTER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119063"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766763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033463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1243013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17002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1574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2614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0718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1190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OMSCHRIJVING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119063"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766763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033463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1243013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17002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1574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2614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0718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1190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KENMERKEN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119063"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766763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033463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1243013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17002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1574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2614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0718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1190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VEGETATIE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28613">
                <a:tc>
                  <a:txBody>
                    <a:bodyPr/>
                    <a:lstStyle>
                      <a:lvl1pPr marL="119063"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766763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033463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1243013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17002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1574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2614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0718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1190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A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5F"/>
                    </a:solidFill>
                  </a:tcPr>
                </a:tc>
                <a:tc>
                  <a:txBody>
                    <a:bodyPr/>
                    <a:lstStyle>
                      <a:lvl1pPr marL="119063"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766763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033463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1243013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17002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1574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2614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0718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1190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TROPISCH  REGENKLIMAAT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5F"/>
                    </a:solidFill>
                  </a:tcPr>
                </a:tc>
                <a:tc>
                  <a:txBody>
                    <a:bodyPr/>
                    <a:lstStyle>
                      <a:lvl1pPr marL="119063"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766763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033463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1243013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17002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1574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2614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0718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1190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&gt; 18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° IN DE KOUDSTE MAAND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5F"/>
                    </a:solidFill>
                  </a:tcPr>
                </a:tc>
                <a:tc>
                  <a:txBody>
                    <a:bodyPr/>
                    <a:lstStyle>
                      <a:lvl1pPr marL="119063"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766763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033463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1243013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17002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1574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2614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0718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1190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KOKOSPALM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5F"/>
                    </a:solidFill>
                  </a:tcPr>
                </a:tc>
              </a:tr>
              <a:tr h="731788">
                <a:tc>
                  <a:txBody>
                    <a:bodyPr/>
                    <a:lstStyle>
                      <a:lvl1pPr marL="119063"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766763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033463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1243013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17002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1574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2614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0718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1190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B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19063"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766763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033463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1243013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17002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1574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2614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0718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1190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DROOG KLIMAAT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19063"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766763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033463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1243013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17002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1574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2614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0718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1190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TE WEINIG NEERSLAG VOOR BOOMGROEI</a:t>
                      </a: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19063"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766763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033463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1243013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17002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1574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2614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0718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1190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WEINIG OF GEEN VEGETATIE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337">
                <a:tc>
                  <a:txBody>
                    <a:bodyPr/>
                    <a:lstStyle>
                      <a:lvl1pPr marL="119063"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766763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033463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1243013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17002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1574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2614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0718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1190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C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5F"/>
                    </a:solidFill>
                  </a:tcPr>
                </a:tc>
                <a:tc>
                  <a:txBody>
                    <a:bodyPr/>
                    <a:lstStyle>
                      <a:lvl1pPr marL="119063"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766763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033463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1243013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17002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1574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2614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0718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1190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ZEEKLIMAAT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5F"/>
                    </a:solidFill>
                  </a:tcPr>
                </a:tc>
                <a:tc>
                  <a:txBody>
                    <a:bodyPr/>
                    <a:lstStyle>
                      <a:lvl1pPr marL="119063"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766763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033463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1243013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17002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1574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2614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0718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1190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KOUDSTE MAAND &gt; -3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°</a:t>
                      </a:r>
                    </a:p>
                    <a:p>
                      <a:pPr marL="1190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WARMSTE MAAND TUSSEN 10 °  EN 18 °</a:t>
                      </a: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5F"/>
                    </a:solidFill>
                  </a:tcPr>
                </a:tc>
                <a:tc>
                  <a:txBody>
                    <a:bodyPr/>
                    <a:lstStyle>
                      <a:lvl1pPr marL="119063"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766763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033463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1243013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17002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1574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2614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0718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1190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LOOFBOMEN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5F"/>
                    </a:solidFill>
                  </a:tcPr>
                </a:tc>
              </a:tr>
              <a:tr h="728613">
                <a:tc>
                  <a:txBody>
                    <a:bodyPr/>
                    <a:lstStyle>
                      <a:lvl1pPr marL="119063"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766763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033463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1243013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17002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1574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2614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0718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1190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D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19063"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766763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033463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1243013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17002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1574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2614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0718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1190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LANDKLIMAAT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19063"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766763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033463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1243013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17002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1574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2614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0718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1190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KOUDSTE MAAND &lt; -3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°</a:t>
                      </a:r>
                    </a:p>
                    <a:p>
                      <a:pPr marL="1190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WARMSTE MAAND &gt; 10 °</a:t>
                      </a: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19063"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766763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033463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1243013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17002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1574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2614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0718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1190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NAALDBOMEN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8639">
                <a:tc>
                  <a:txBody>
                    <a:bodyPr/>
                    <a:lstStyle>
                      <a:lvl1pPr marL="119063"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766763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033463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1243013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17002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1574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2614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0718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1190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E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5F"/>
                    </a:solidFill>
                  </a:tcPr>
                </a:tc>
                <a:tc>
                  <a:txBody>
                    <a:bodyPr/>
                    <a:lstStyle>
                      <a:lvl1pPr marL="119063"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766763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033463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1243013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17002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1574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2614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0718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1190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KOUD KLIMAAT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5F"/>
                    </a:solidFill>
                  </a:tcPr>
                </a:tc>
                <a:tc>
                  <a:txBody>
                    <a:bodyPr/>
                    <a:lstStyle>
                      <a:lvl1pPr marL="119063"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766763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033463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1243013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17002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1574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2614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0718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1190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TEMPERATUUR KOUDSTE MAAND &lt; -3 °C, </a:t>
                      </a:r>
                    </a:p>
                    <a:p>
                      <a:pPr marL="1190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TEMPERATUUR WARMSTE MAAND &lt; 10 °C. 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5F"/>
                    </a:solidFill>
                  </a:tcPr>
                </a:tc>
                <a:tc>
                  <a:txBody>
                    <a:bodyPr/>
                    <a:lstStyle>
                      <a:lvl1pPr marL="119063"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766763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033463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1243013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17002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1574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2614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0718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1190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WEINIG OF GEEN VEGATATIE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5F"/>
                    </a:solidFill>
                  </a:tcPr>
                </a:tc>
              </a:tr>
            </a:tbl>
          </a:graphicData>
        </a:graphic>
      </p:graphicFrame>
      <p:sp>
        <p:nvSpPr>
          <p:cNvPr id="11303" name="Text Box 130"/>
          <p:cNvSpPr txBox="1">
            <a:spLocks noChangeArrowheads="1"/>
          </p:cNvSpPr>
          <p:nvPr/>
        </p:nvSpPr>
        <p:spPr bwMode="auto">
          <a:xfrm>
            <a:off x="250825" y="620713"/>
            <a:ext cx="6840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sz="4000" b="1"/>
              <a:t>KÖPPEN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900" name="Group 132"/>
          <p:cNvGraphicFramePr>
            <a:graphicFrameLocks noGrp="1"/>
          </p:cNvGraphicFramePr>
          <p:nvPr/>
        </p:nvGraphicFramePr>
        <p:xfrm>
          <a:off x="34925" y="1616075"/>
          <a:ext cx="9109075" cy="5242152"/>
        </p:xfrm>
        <a:graphic>
          <a:graphicData uri="http://schemas.openxmlformats.org/drawingml/2006/table">
            <a:tbl>
              <a:tblPr/>
              <a:tblGrid>
                <a:gridCol w="1152525"/>
                <a:gridCol w="2305050"/>
                <a:gridCol w="3024188"/>
                <a:gridCol w="2627312"/>
              </a:tblGrid>
              <a:tr h="507938">
                <a:tc>
                  <a:txBody>
                    <a:bodyPr/>
                    <a:lstStyle>
                      <a:lvl1pPr marL="119063"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766763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033463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1243013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17002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1574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2614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0718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1190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LETTER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119063"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766763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033463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1243013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17002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1574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2614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0718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1190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OMSCHRIJVING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119063"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766763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033463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1243013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17002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1574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2614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0718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1190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KENMERKEN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119063"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766763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033463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1243013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17002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1574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2614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0718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1190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VEGETATIE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40002">
                <a:tc>
                  <a:txBody>
                    <a:bodyPr/>
                    <a:lstStyle>
                      <a:lvl1pPr marL="119063"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766763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033463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1243013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17002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1574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2614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0718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1190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W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5F"/>
                    </a:solidFill>
                  </a:tcPr>
                </a:tc>
                <a:tc>
                  <a:txBody>
                    <a:bodyPr/>
                    <a:lstStyle>
                      <a:lvl1pPr marL="119063"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766763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033463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1243013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17002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1574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2614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0718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1190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WOESTIJN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5F"/>
                    </a:solidFill>
                  </a:tcPr>
                </a:tc>
                <a:tc>
                  <a:txBody>
                    <a:bodyPr/>
                    <a:lstStyle>
                      <a:lvl1pPr marL="119063"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766763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033463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1243013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17002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1574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2614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0718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1190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JAARLIJKS &lt;  200 MM REGEN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5F"/>
                    </a:solidFill>
                  </a:tcPr>
                </a:tc>
                <a:tc>
                  <a:txBody>
                    <a:bodyPr/>
                    <a:lstStyle>
                      <a:lvl1pPr marL="119063"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766763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033463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1243013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17002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1574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2614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0718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1190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GEEN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5F"/>
                    </a:solidFill>
                  </a:tcPr>
                </a:tc>
              </a:tr>
              <a:tr h="914289">
                <a:tc>
                  <a:txBody>
                    <a:bodyPr/>
                    <a:lstStyle>
                      <a:lvl1pPr marL="119063"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766763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033463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1243013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17002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1574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2614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0718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1190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S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19063"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766763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033463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1243013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17002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1574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2614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0718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1190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STEPPE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19063"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766763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033463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1243013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17002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1574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2614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0718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1190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JAARLIJKS TUSSEN 200 - 300 MM REGEN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19063"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766763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033463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1243013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17002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1574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2614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0718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1190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HER EN DER GRASPOLLEN, TE DROOG VOOR BOMEN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938">
                <a:tc>
                  <a:txBody>
                    <a:bodyPr/>
                    <a:lstStyle>
                      <a:lvl1pPr marL="119063"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766763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033463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1243013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17002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1574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2614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0718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1190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H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5F"/>
                    </a:solidFill>
                  </a:tcPr>
                </a:tc>
                <a:tc>
                  <a:txBody>
                    <a:bodyPr/>
                    <a:lstStyle>
                      <a:lvl1pPr marL="119063"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766763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033463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1243013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17002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1574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2614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0718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1190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HOOGGEBERGTE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5F"/>
                    </a:solidFill>
                  </a:tcPr>
                </a:tc>
                <a:tc>
                  <a:txBody>
                    <a:bodyPr/>
                    <a:lstStyle>
                      <a:lvl1pPr marL="119063"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766763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033463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1243013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17002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1574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2614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0718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1190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BOVEN DE 1500 METER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5F"/>
                    </a:solidFill>
                  </a:tcPr>
                </a:tc>
                <a:tc>
                  <a:txBody>
                    <a:bodyPr/>
                    <a:lstStyle>
                      <a:lvl1pPr marL="119063"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766763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033463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1243013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17002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1574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2614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0718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1190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5F"/>
                    </a:solidFill>
                  </a:tcPr>
                </a:tc>
              </a:tr>
              <a:tr h="640002">
                <a:tc>
                  <a:txBody>
                    <a:bodyPr/>
                    <a:lstStyle>
                      <a:lvl1pPr marL="119063"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766763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033463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1243013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17002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1574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2614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0718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1190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T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19063"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766763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033463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1243013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17002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1574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2614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0718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1190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TOENDRA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19063"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766763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033463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1243013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17002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1574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2614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0718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1190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WARMSTE MAAND TUSSEN 0 ° EN 10 °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19063"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766763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033463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1243013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17002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1574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2614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0718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1190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938">
                <a:tc>
                  <a:txBody>
                    <a:bodyPr/>
                    <a:lstStyle>
                      <a:lvl1pPr marL="119063"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766763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033463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1243013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17002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1574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2614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0718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1190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F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5F"/>
                    </a:solidFill>
                  </a:tcPr>
                </a:tc>
                <a:tc>
                  <a:txBody>
                    <a:bodyPr/>
                    <a:lstStyle>
                      <a:lvl1pPr marL="119063"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766763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033463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1243013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17002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1574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2614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0718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1190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EEUWIGE SNEEUW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5F"/>
                    </a:solidFill>
                  </a:tcPr>
                </a:tc>
                <a:tc>
                  <a:txBody>
                    <a:bodyPr/>
                    <a:lstStyle>
                      <a:lvl1pPr marL="119063"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766763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033463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1243013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17002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1574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2614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0718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1190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ONDER HET VRIESPUNT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5F"/>
                    </a:solidFill>
                  </a:tcPr>
                </a:tc>
                <a:tc>
                  <a:txBody>
                    <a:bodyPr/>
                    <a:lstStyle>
                      <a:lvl1pPr marL="119063"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766763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033463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1243013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17002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1574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2614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0718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1190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5F"/>
                    </a:solidFill>
                  </a:tcPr>
                </a:tc>
              </a:tr>
              <a:tr h="507938">
                <a:tc>
                  <a:txBody>
                    <a:bodyPr/>
                    <a:lstStyle>
                      <a:lvl1pPr marL="119063"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766763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033463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1243013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17002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1574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2614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0718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1190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f 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19063"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766763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033463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1243013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17002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1574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2614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0718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1190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HELE JAAR REGEN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19063"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766763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033463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1243013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17002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1574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2614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0718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1190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19063"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766763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033463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1243013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17002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1574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2614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0718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1190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938">
                <a:tc>
                  <a:txBody>
                    <a:bodyPr/>
                    <a:lstStyle>
                      <a:lvl1pPr marL="119063"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766763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033463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1243013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17002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1574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2614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0718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1190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s 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5F"/>
                    </a:solidFill>
                  </a:tcPr>
                </a:tc>
                <a:tc>
                  <a:txBody>
                    <a:bodyPr/>
                    <a:lstStyle>
                      <a:lvl1pPr marL="119063"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766763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033463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1243013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17002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1574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2614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0718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1190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ZOMER DROOG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5F"/>
                    </a:solidFill>
                  </a:tcPr>
                </a:tc>
                <a:tc>
                  <a:txBody>
                    <a:bodyPr/>
                    <a:lstStyle>
                      <a:lvl1pPr marL="119063"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766763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033463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1243013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17002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1574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2614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0718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1190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5F"/>
                    </a:solidFill>
                  </a:tcPr>
                </a:tc>
                <a:tc>
                  <a:txBody>
                    <a:bodyPr/>
                    <a:lstStyle>
                      <a:lvl1pPr marL="119063"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766763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033463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1243013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17002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1574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2614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0718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1190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5F"/>
                    </a:solidFill>
                  </a:tcPr>
                </a:tc>
              </a:tr>
              <a:tr h="507938">
                <a:tc>
                  <a:txBody>
                    <a:bodyPr/>
                    <a:lstStyle>
                      <a:lvl1pPr marL="119063"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766763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033463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1243013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17002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1574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2614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0718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1190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w   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19063"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766763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033463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1243013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17002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1574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2614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0718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1190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WINTER DROOG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19063"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766763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033463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1243013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17002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1574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2614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0718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1190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19063"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766763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033463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1243013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17002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1574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2614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0718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1190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66" name="Rectangle 133"/>
          <p:cNvSpPr>
            <a:spLocks noChangeArrowheads="1"/>
          </p:cNvSpPr>
          <p:nvPr/>
        </p:nvSpPr>
        <p:spPr bwMode="auto">
          <a:xfrm>
            <a:off x="250825" y="565150"/>
            <a:ext cx="23272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sz="4000" b="1"/>
              <a:t>KÖPPEN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>
          <a:xfrm>
            <a:off x="619125" y="404813"/>
            <a:ext cx="7886700" cy="1325562"/>
          </a:xfrm>
        </p:spPr>
        <p:txBody>
          <a:bodyPr/>
          <a:lstStyle/>
          <a:p>
            <a:r>
              <a:rPr lang="en-US" altLang="nl-NL" smtClean="0"/>
              <a:t>KLIMAATZONES</a:t>
            </a:r>
            <a:endParaRPr lang="nl-NL" altLang="nl-NL" smtClean="0"/>
          </a:p>
        </p:txBody>
      </p:sp>
      <p:pic>
        <p:nvPicPr>
          <p:cNvPr id="15363" name="Afbeelding 3" descr="wereld.koppe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357313"/>
            <a:ext cx="7553325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4400" b="1" dirty="0" err="1" smtClean="0"/>
              <a:t>Af</a:t>
            </a:r>
            <a:r>
              <a:rPr lang="en-US" sz="4400" b="1" dirty="0" smtClean="0"/>
              <a:t> KLIMAAT </a:t>
            </a:r>
            <a:br>
              <a:rPr lang="en-US" sz="4400" b="1" dirty="0" smtClean="0"/>
            </a:br>
            <a:r>
              <a:rPr lang="en-US" sz="4400" b="1" dirty="0" smtClean="0"/>
              <a:t>TROPISCH REGENWOUD 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nl-NL" b="1" dirty="0"/>
          </a:p>
        </p:txBody>
      </p:sp>
      <p:pic>
        <p:nvPicPr>
          <p:cNvPr id="4" name="Tijdelijke aanduiding voor inhoud 3" descr="tropisch regenwoud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14538"/>
            <a:ext cx="6096000" cy="39719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7886700" cy="13255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4000" b="1" dirty="0" err="1" smtClean="0"/>
              <a:t>Af</a:t>
            </a:r>
            <a:r>
              <a:rPr lang="en-US" sz="4000" b="1" dirty="0" smtClean="0"/>
              <a:t> KLIMAAT </a:t>
            </a:r>
            <a:br>
              <a:rPr lang="en-US" sz="4000" b="1" dirty="0" smtClean="0"/>
            </a:br>
            <a:r>
              <a:rPr lang="en-US" sz="4000" b="1" dirty="0" smtClean="0"/>
              <a:t>TROPISCH REGENWOUD</a:t>
            </a:r>
            <a:br>
              <a:rPr lang="en-US" sz="4000" b="1" dirty="0" smtClean="0"/>
            </a:br>
            <a:endParaRPr lang="nl-NL" sz="40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 bwMode="auto">
          <a:xfrm>
            <a:off x="571500" y="1571625"/>
            <a:ext cx="2705100" cy="44291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nl-NL" sz="2800" b="1" dirty="0" smtClean="0">
              <a:solidFill>
                <a:srgbClr val="E46C0A"/>
              </a:solidFill>
            </a:endParaRPr>
          </a:p>
          <a:p>
            <a:r>
              <a:rPr lang="en-US" altLang="nl-NL" sz="2800" dirty="0" smtClean="0"/>
              <a:t>ALTIJD WARM, NIET ONDER DE 18 GRADEN</a:t>
            </a:r>
          </a:p>
          <a:p>
            <a:pPr>
              <a:buFont typeface="Arial" panose="020B0604020202020204" pitchFamily="34" charset="0"/>
              <a:buNone/>
            </a:pPr>
            <a:endParaRPr lang="en-US" altLang="nl-NL" sz="2800" dirty="0" smtClean="0"/>
          </a:p>
          <a:p>
            <a:r>
              <a:rPr lang="en-US" altLang="nl-NL" sz="2800" dirty="0" smtClean="0"/>
              <a:t>HELE JAAR VEEL NEERSLAG</a:t>
            </a:r>
            <a:endParaRPr lang="nl-NL" altLang="nl-NL" sz="2800" dirty="0" smtClean="0"/>
          </a:p>
        </p:txBody>
      </p:sp>
      <p:pic>
        <p:nvPicPr>
          <p:cNvPr id="4" name="Afbeelding 3" descr="tropisch regenwoud.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205038"/>
            <a:ext cx="542925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</TotalTime>
  <Words>300</Words>
  <Application>Microsoft Office PowerPoint</Application>
  <PresentationFormat>Diavoorstelling (4:3)</PresentationFormat>
  <Paragraphs>156</Paragraphs>
  <Slides>28</Slides>
  <Notes>28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35" baseType="lpstr">
      <vt:lpstr>Arial</vt:lpstr>
      <vt:lpstr>Calibri Light</vt:lpstr>
      <vt:lpstr>Calibri</vt:lpstr>
      <vt:lpstr>Comic Sans MS</vt:lpstr>
      <vt:lpstr>Corbel</vt:lpstr>
      <vt:lpstr>Wingdings 2</vt:lpstr>
      <vt:lpstr>Kantoorthema</vt:lpstr>
      <vt:lpstr>KLIMAAT EN NATUURLIJKE ZONES</vt:lpstr>
      <vt:lpstr>KLIMAAT WORDT BEPAALD DOOR KLIMAATFACTOREN</vt:lpstr>
      <vt:lpstr>KLIMAATSYSTEEM VAN KÖPPEN</vt:lpstr>
      <vt:lpstr>ELK KLIMAAT KAN WORDEN ONDERVERDEELD</vt:lpstr>
      <vt:lpstr>PowerPoint-presentatie</vt:lpstr>
      <vt:lpstr>PowerPoint-presentatie</vt:lpstr>
      <vt:lpstr>KLIMAATZONES</vt:lpstr>
      <vt:lpstr> Af KLIMAAT  TROPISCH REGENWOUD  </vt:lpstr>
      <vt:lpstr> Af KLIMAAT  TROPISCH REGENWOUD </vt:lpstr>
      <vt:lpstr> Aw KLIMAAT SAVANNE KLIMAAT </vt:lpstr>
      <vt:lpstr> Aw KLIMAAT SAVANNEKLIMAAT </vt:lpstr>
      <vt:lpstr> BS KLIMAAT STEPPEKLIMAAT </vt:lpstr>
      <vt:lpstr> BS KLIMAAT STEPPEKLIMAAT </vt:lpstr>
      <vt:lpstr> BW KLIMAAT  WOESTIJN </vt:lpstr>
      <vt:lpstr> BW KLIMAAT  WOESTIJN </vt:lpstr>
      <vt:lpstr> C KLIMAAT  ZEEKLIMAAT </vt:lpstr>
      <vt:lpstr> C KLIMAAT  ZEEKLIMAAT </vt:lpstr>
      <vt:lpstr> Cs KLIMAAT  MIDDELLANDSEZEE KLIMAAT </vt:lpstr>
      <vt:lpstr> Cs KLIMAAT  MIDDELLANDSEZEE KLIMAAT </vt:lpstr>
      <vt:lpstr> D KLIMAAT  LANDKLIMAAT </vt:lpstr>
      <vt:lpstr> D KLIMAAT  LANDKLIMAAT </vt:lpstr>
      <vt:lpstr>  ET KLIMAAT  TOENDRAKLIMAAT </vt:lpstr>
      <vt:lpstr>  ET KLIMAAT  TOENDRAKLIMAAT </vt:lpstr>
      <vt:lpstr>EF KLIMAAT SNEEUWKLIMAAT</vt:lpstr>
      <vt:lpstr>EF KLIMAAT SNEEUWKLIMAAT</vt:lpstr>
      <vt:lpstr>EH KLIMAAT HOOGGEBERGTE KLIMAAT</vt:lpstr>
      <vt:lpstr>EH KLIMAAT HOOGGEBERGTEKLIMAAT</vt:lpstr>
      <vt:lpstr>KLIMAATGRAFIEKEN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5 WELKE KLIMATEN  ZIJN  ER OP AARDE ?</dc:title>
  <dc:creator>Muriel</dc:creator>
  <cp:lastModifiedBy>muriel dekker</cp:lastModifiedBy>
  <cp:revision>22</cp:revision>
  <dcterms:created xsi:type="dcterms:W3CDTF">2010-03-11T20:33:37Z</dcterms:created>
  <dcterms:modified xsi:type="dcterms:W3CDTF">2014-03-27T21:33:57Z</dcterms:modified>
</cp:coreProperties>
</file>