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61" r:id="rId3"/>
    <p:sldId id="262" r:id="rId4"/>
    <p:sldId id="264" r:id="rId5"/>
    <p:sldId id="259" r:id="rId6"/>
    <p:sldId id="271" r:id="rId7"/>
    <p:sldId id="265" r:id="rId8"/>
    <p:sldId id="267" r:id="rId9"/>
    <p:sldId id="268" r:id="rId10"/>
    <p:sldId id="269" r:id="rId11"/>
    <p:sldId id="274" r:id="rId12"/>
    <p:sldId id="272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98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92" r:id="rId29"/>
    <p:sldId id="293" r:id="rId30"/>
    <p:sldId id="297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17" autoAdjust="0"/>
  </p:normalViewPr>
  <p:slideViewPr>
    <p:cSldViewPr>
      <p:cViewPr varScale="1">
        <p:scale>
          <a:sx n="101" d="100"/>
          <a:sy n="101" d="100"/>
        </p:scale>
        <p:origin x="-18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5B718-3808-4733-856D-3D4947D15093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5DE2D-C446-418D-BF8F-2E3A959294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723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07BBD-F327-4C23-A657-C6043C0CEEB0}" type="slidenum">
              <a:rPr lang="en-US" altLang="nl-NL"/>
              <a:pPr/>
              <a:t>5</a:t>
            </a:fld>
            <a:endParaRPr lang="en-US" altLang="nl-NL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78257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34F0A-B8EE-422E-8914-5A2A98732A2C}" type="slidenum">
              <a:rPr lang="nl-NL" altLang="nl-NL"/>
              <a:pPr/>
              <a:t>21</a:t>
            </a:fld>
            <a:endParaRPr lang="nl-NL" altLang="nl-NL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44975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283982-F8FF-474E-9D25-D0C67EA4B45E}" type="slidenum">
              <a:rPr lang="nl-NL" altLang="nl-NL"/>
              <a:pPr/>
              <a:t>22</a:t>
            </a:fld>
            <a:endParaRPr lang="nl-NL" altLang="nl-NL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69313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96917C-9FC8-4B31-973F-3951FBB89130}" type="slidenum">
              <a:rPr lang="nl-NL" altLang="nl-NL"/>
              <a:pPr/>
              <a:t>23</a:t>
            </a:fld>
            <a:endParaRPr lang="nl-NL" altLang="nl-NL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86032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D8C54-ABFB-4281-A166-59D4EB6B6321}" type="slidenum">
              <a:rPr lang="nl-NL" altLang="nl-NL"/>
              <a:pPr/>
              <a:t>24</a:t>
            </a:fld>
            <a:endParaRPr lang="nl-NL" altLang="nl-NL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054260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936B9-B15E-498C-93EC-6AB875D1265D}" type="slidenum">
              <a:rPr lang="nl-NL" altLang="nl-NL"/>
              <a:pPr/>
              <a:t>25</a:t>
            </a:fld>
            <a:endParaRPr lang="nl-NL" altLang="nl-NL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143983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1B0E58-0186-419B-970A-F3751BEF7EAF}" type="slidenum">
              <a:rPr lang="nl-NL" altLang="nl-NL"/>
              <a:pPr/>
              <a:t>26</a:t>
            </a:fld>
            <a:endParaRPr lang="nl-NL" altLang="nl-NL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032848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0429E-7DE7-4996-8928-6912C03663A9}" type="slidenum">
              <a:rPr lang="nl-NL" altLang="nl-NL"/>
              <a:pPr/>
              <a:t>27</a:t>
            </a:fld>
            <a:endParaRPr lang="nl-NL" altLang="nl-NL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75403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5DE2D-C446-418D-BF8F-2E3A9592944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414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66F82-FF62-4FC2-90B2-3E9357637A91}" type="slidenum">
              <a:rPr lang="nl-NL" altLang="nl-NL"/>
              <a:pPr/>
              <a:t>13</a:t>
            </a:fld>
            <a:endParaRPr lang="nl-NL" altLang="nl-NL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30439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F38289-8761-414C-A892-7538AEDA1843}" type="slidenum">
              <a:rPr lang="nl-NL" altLang="nl-NL"/>
              <a:pPr/>
              <a:t>14</a:t>
            </a:fld>
            <a:endParaRPr lang="nl-NL" altLang="nl-NL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65718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3B5F2-063B-463E-B56B-8197C4F6F363}" type="slidenum">
              <a:rPr lang="nl-NL" altLang="nl-NL"/>
              <a:pPr/>
              <a:t>15</a:t>
            </a:fld>
            <a:endParaRPr lang="nl-NL" altLang="nl-NL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39608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7364BE-DEE4-4901-B3DC-0C8536C14F79}" type="slidenum">
              <a:rPr lang="nl-NL" altLang="nl-NL"/>
              <a:pPr/>
              <a:t>16</a:t>
            </a:fld>
            <a:endParaRPr lang="nl-NL" alt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2011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87770-4D53-4B59-B9FB-94BEFD60C84F}" type="slidenum">
              <a:rPr lang="nl-NL" altLang="nl-NL"/>
              <a:pPr/>
              <a:t>17</a:t>
            </a:fld>
            <a:endParaRPr lang="nl-NL" altLang="nl-NL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08577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39750-8CB5-4B79-897C-1B3188DB15DD}" type="slidenum">
              <a:rPr lang="nl-NL" altLang="nl-NL"/>
              <a:pPr/>
              <a:t>18</a:t>
            </a:fld>
            <a:endParaRPr lang="nl-NL" altLang="nl-NL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11054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9ED1C-C0A0-41D1-BE75-E9CF0570973E}" type="slidenum">
              <a:rPr lang="nl-NL" altLang="nl-NL"/>
              <a:pPr/>
              <a:t>19</a:t>
            </a:fld>
            <a:endParaRPr lang="nl-NL" altLang="nl-NL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8582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EDE72C-B7FF-42F7-90C1-E862844BA286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18987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7012290-48DC-45CC-B634-2457D7757F1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687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D210A46-801F-497C-84FE-413135617989}" type="datetimeFigureOut">
              <a:rPr lang="nl-NL" smtClean="0"/>
              <a:t>19-11-2015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v.nl/video/de-dampkring-zonder-de-dampkring-kunnen-we-niet-leven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Eheh1BH34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2	Aarde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§ 2 Planeet Aarde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794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maan+aar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698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977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b="1" dirty="0" smtClean="0">
                <a:solidFill>
                  <a:schemeClr val="bg2"/>
                </a:solidFill>
              </a:rPr>
              <a:t>Overeenkomsten tussen Venus, Aarde en Mars  </a:t>
            </a:r>
            <a:endParaRPr lang="nl-NL" b="1" dirty="0">
              <a:solidFill>
                <a:schemeClr val="bg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1" y="2492896"/>
            <a:ext cx="6777317" cy="1897436"/>
          </a:xfrm>
        </p:spPr>
        <p:txBody>
          <a:bodyPr/>
          <a:lstStyle/>
          <a:p>
            <a:r>
              <a:rPr lang="nl-NL" dirty="0" smtClean="0"/>
              <a:t>Deze planeten zijn ongeveer even groot</a:t>
            </a:r>
          </a:p>
          <a:p>
            <a:r>
              <a:rPr lang="nl-NL" dirty="0" smtClean="0"/>
              <a:t>Bestaan uit het zelfde materiaal</a:t>
            </a:r>
          </a:p>
          <a:p>
            <a:r>
              <a:rPr lang="nl-NL" dirty="0" smtClean="0"/>
              <a:t>Vergelijkbare opbouw</a:t>
            </a:r>
          </a:p>
          <a:p>
            <a:r>
              <a:rPr lang="nl-NL" dirty="0" smtClean="0"/>
              <a:t>Staan vrij dichtbij de Zon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395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426821"/>
              </p:ext>
            </p:extLst>
          </p:nvPr>
        </p:nvGraphicFramePr>
        <p:xfrm>
          <a:off x="611560" y="1272173"/>
          <a:ext cx="7920880" cy="5171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  <a:gridCol w="1980220"/>
                <a:gridCol w="1980220"/>
              </a:tblGrid>
              <a:tr h="627385">
                <a:tc>
                  <a:txBody>
                    <a:bodyPr/>
                    <a:lstStyle/>
                    <a:p>
                      <a:endParaRPr lang="nl-NL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+mj-lt"/>
                        </a:rPr>
                        <a:t>Venus</a:t>
                      </a:r>
                      <a:endParaRPr lang="nl-NL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+mj-lt"/>
                        </a:rPr>
                        <a:t>Aarde</a:t>
                      </a:r>
                      <a:r>
                        <a:rPr lang="nl-NL" sz="2400" baseline="0" dirty="0" smtClean="0">
                          <a:latin typeface="+mj-lt"/>
                        </a:rPr>
                        <a:t> </a:t>
                      </a:r>
                      <a:endParaRPr lang="nl-NL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+mj-lt"/>
                        </a:rPr>
                        <a:t>Mars </a:t>
                      </a:r>
                      <a:endParaRPr lang="nl-NL" sz="2400" dirty="0">
                        <a:latin typeface="+mj-lt"/>
                      </a:endParaRPr>
                    </a:p>
                  </a:txBody>
                  <a:tcPr/>
                </a:tc>
              </a:tr>
              <a:tr h="665346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Atmosfeer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96% CO2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20% O2</a:t>
                      </a:r>
                    </a:p>
                    <a:p>
                      <a:r>
                        <a:rPr lang="nl-NL" sz="2000" dirty="0" smtClean="0">
                          <a:latin typeface="+mj-lt"/>
                        </a:rPr>
                        <a:t>0,04% CO2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96% CO2</a:t>
                      </a:r>
                    </a:p>
                    <a:p>
                      <a:r>
                        <a:rPr lang="nl-NL" sz="2000" dirty="0" smtClean="0">
                          <a:latin typeface="+mj-lt"/>
                        </a:rPr>
                        <a:t>0,2% O2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  <a:tr h="684386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Gemiddelde</a:t>
                      </a:r>
                      <a:r>
                        <a:rPr lang="nl-NL" sz="2000" baseline="0" dirty="0" smtClean="0">
                          <a:latin typeface="+mj-lt"/>
                        </a:rPr>
                        <a:t> temperatuur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480</a:t>
                      </a:r>
                      <a:r>
                        <a:rPr lang="nl-N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ºC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nl-N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ºC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-23</a:t>
                      </a:r>
                      <a:r>
                        <a:rPr lang="nl-N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ºC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  <a:tr h="415394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Luchtdruk</a:t>
                      </a:r>
                      <a:r>
                        <a:rPr lang="nl-NL" sz="2000" baseline="0" dirty="0" smtClean="0">
                          <a:latin typeface="+mj-lt"/>
                        </a:rPr>
                        <a:t> 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90x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1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0,07x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  <a:tr h="555377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Korst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Basalt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Basalt</a:t>
                      </a:r>
                      <a:r>
                        <a:rPr lang="nl-NL" sz="2000" baseline="0" dirty="0" smtClean="0">
                          <a:latin typeface="+mj-lt"/>
                        </a:rPr>
                        <a:t> (oceanische korst) </a:t>
                      </a:r>
                      <a:r>
                        <a:rPr lang="nl-NL" sz="2000" b="1" baseline="0" dirty="0" smtClean="0">
                          <a:latin typeface="+mj-lt"/>
                        </a:rPr>
                        <a:t>en</a:t>
                      </a:r>
                    </a:p>
                    <a:p>
                      <a:r>
                        <a:rPr lang="nl-NL" sz="2000" b="0" baseline="0" dirty="0" smtClean="0">
                          <a:latin typeface="+mj-lt"/>
                        </a:rPr>
                        <a:t>Continentale korst</a:t>
                      </a:r>
                      <a:endParaRPr lang="nl-NL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Basalt 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  <a:tr h="555377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Leven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Onmogelijk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Mogelijk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Onmogelijk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  <a:tr h="555377"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Water 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Geen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ja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latin typeface="+mj-lt"/>
                        </a:rPr>
                        <a:t>Geen ?</a:t>
                      </a:r>
                      <a:endParaRPr lang="nl-NL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863588" y="692696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solidFill>
                  <a:schemeClr val="bg2"/>
                </a:solidFill>
                <a:latin typeface="+mj-lt"/>
              </a:rPr>
              <a:t>Verschillen</a:t>
            </a:r>
            <a:endParaRPr lang="nl-NL" sz="4000" b="1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96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9778" y="188640"/>
            <a:ext cx="7024744" cy="1143000"/>
          </a:xfrm>
        </p:spPr>
        <p:txBody>
          <a:bodyPr/>
          <a:lstStyle/>
          <a:p>
            <a:r>
              <a:rPr lang="nl-NL" altLang="nl-NL" b="1" dirty="0" smtClean="0">
                <a:solidFill>
                  <a:schemeClr val="bg2"/>
                </a:solidFill>
              </a:rPr>
              <a:t>De atmosfeer</a:t>
            </a:r>
            <a:endParaRPr lang="nl-NL" altLang="nl-NL" b="1" dirty="0">
              <a:solidFill>
                <a:schemeClr val="bg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 dirty="0" smtClean="0"/>
              <a:t>Gasvormige schil  rond de aarde. </a:t>
            </a:r>
          </a:p>
          <a:p>
            <a:pPr>
              <a:buFontTx/>
              <a:buNone/>
            </a:pPr>
            <a:endParaRPr lang="nl-NL" altLang="nl-NL" dirty="0" smtClean="0"/>
          </a:p>
          <a:p>
            <a:r>
              <a:rPr lang="nl-NL" altLang="nl-NL" dirty="0" smtClean="0"/>
              <a:t>De atmosfeer wordt door de aantrekkingskracht van de aarde vastgehouden.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24686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116632"/>
            <a:ext cx="7760769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>
                <a:solidFill>
                  <a:schemeClr val="bg2"/>
                </a:solidFill>
              </a:rPr>
              <a:t>Atmosfeer kent 4 schillen</a:t>
            </a:r>
            <a:endParaRPr lang="nl-NL" altLang="nl-NL" sz="4000" b="1" dirty="0">
              <a:solidFill>
                <a:schemeClr val="bg2"/>
              </a:solidFill>
            </a:endParaRPr>
          </a:p>
        </p:txBody>
      </p:sp>
      <p:pic>
        <p:nvPicPr>
          <p:cNvPr id="9221" name="Picture 5" descr="atmosphe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6192838" cy="464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1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0616" y="188640"/>
            <a:ext cx="7488950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>
                <a:solidFill>
                  <a:schemeClr val="bg2"/>
                </a:solidFill>
              </a:rPr>
              <a:t>Atmosfeer kent 4 schillen</a:t>
            </a:r>
            <a:endParaRPr lang="nl-NL" altLang="nl-NL" sz="4000" b="1" dirty="0">
              <a:solidFill>
                <a:schemeClr val="bg2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6481" y="1916832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nl-NL" altLang="nl-NL" sz="2800" dirty="0" smtClean="0"/>
              <a:t>Troposfeer: laag die aan het aardoppervlakte grenst (gem. 13 km dik)</a:t>
            </a:r>
          </a:p>
          <a:p>
            <a:r>
              <a:rPr lang="nl-NL" altLang="nl-NL" sz="2800" dirty="0" smtClean="0"/>
              <a:t>Stratosfeer: laag boven de troposfeer (tussen 13 – 50 km, hier komt het gas ozon voor)</a:t>
            </a:r>
          </a:p>
          <a:p>
            <a:r>
              <a:rPr lang="nl-NL" altLang="nl-NL" sz="2800" dirty="0" smtClean="0"/>
              <a:t>Mesosfeer: laag boven de stratosfeer (50 – 80 km)</a:t>
            </a:r>
          </a:p>
          <a:p>
            <a:r>
              <a:rPr lang="nl-NL" altLang="nl-NL" sz="2800" dirty="0" smtClean="0"/>
              <a:t>Thermosfeer: laag boven mesosfeer </a:t>
            </a:r>
          </a:p>
          <a:p>
            <a:endParaRPr lang="nl-NL" altLang="nl-NL" sz="2800" dirty="0"/>
          </a:p>
        </p:txBody>
      </p:sp>
    </p:spTree>
    <p:extLst>
      <p:ext uri="{BB962C8B-B14F-4D97-AF65-F5344CB8AC3E}">
        <p14:creationId xmlns:p14="http://schemas.microsoft.com/office/powerpoint/2010/main" val="5825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2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altLang="nl-NL" sz="4000" b="1" dirty="0" smtClean="0">
                <a:solidFill>
                  <a:schemeClr val="bg2"/>
                </a:solidFill>
              </a:rPr>
              <a:t>Zonder atmosfeer geen leven op aarde</a:t>
            </a:r>
            <a:endParaRPr lang="nl-NL" altLang="nl-NL" sz="4000" b="1" dirty="0">
              <a:solidFill>
                <a:schemeClr val="bg2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nl-NL" altLang="nl-NL" sz="2800" dirty="0" smtClean="0"/>
              <a:t>Zonder bepaalde gassen in de dampkring zou  de temperatuur overdag stijgen  tot 82</a:t>
            </a:r>
            <a:r>
              <a:rPr lang="en-US" altLang="nl-NL" sz="2800" dirty="0" smtClean="0">
                <a:cs typeface="Arial" panose="020B0604020202020204" pitchFamily="34" charset="0"/>
              </a:rPr>
              <a:t>°c </a:t>
            </a:r>
            <a:r>
              <a:rPr lang="en-US" altLang="nl-NL" sz="2800" dirty="0" err="1" smtClean="0">
                <a:cs typeface="Arial" panose="020B0604020202020204" pitchFamily="34" charset="0"/>
              </a:rPr>
              <a:t>en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s’nachts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dalen</a:t>
            </a:r>
            <a:r>
              <a:rPr lang="en-US" altLang="nl-NL" sz="2800" dirty="0" smtClean="0">
                <a:cs typeface="Arial" panose="020B0604020202020204" pitchFamily="34" charset="0"/>
              </a:rPr>
              <a:t> tot -140°c.</a:t>
            </a:r>
          </a:p>
          <a:p>
            <a:pPr>
              <a:lnSpc>
                <a:spcPct val="90000"/>
              </a:lnSpc>
            </a:pPr>
            <a:r>
              <a:rPr lang="en-US" altLang="nl-NL" sz="2800" dirty="0" smtClean="0">
                <a:cs typeface="Arial" panose="020B0604020202020204" pitchFamily="34" charset="0"/>
              </a:rPr>
              <a:t>De </a:t>
            </a:r>
            <a:r>
              <a:rPr lang="en-US" altLang="nl-NL" sz="2800" dirty="0" err="1" smtClean="0">
                <a:cs typeface="Arial" panose="020B0604020202020204" pitchFamily="34" charset="0"/>
              </a:rPr>
              <a:t>dampkring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kan</a:t>
            </a:r>
            <a:r>
              <a:rPr lang="en-US" altLang="nl-NL" sz="2800" dirty="0" smtClean="0">
                <a:cs typeface="Arial" panose="020B0604020202020204" pitchFamily="34" charset="0"/>
              </a:rPr>
              <a:t> de </a:t>
            </a:r>
            <a:r>
              <a:rPr lang="en-US" altLang="nl-NL" sz="2800" dirty="0" err="1" smtClean="0">
                <a:cs typeface="Arial" panose="020B0604020202020204" pitchFamily="34" charset="0"/>
              </a:rPr>
              <a:t>grootste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hitte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tegenhouden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en</a:t>
            </a:r>
            <a:r>
              <a:rPr lang="en-US" altLang="nl-NL" sz="2800" dirty="0" smtClean="0">
                <a:cs typeface="Arial" panose="020B0604020202020204" pitchFamily="34" charset="0"/>
              </a:rPr>
              <a:t> de </a:t>
            </a:r>
            <a:r>
              <a:rPr lang="en-US" altLang="nl-NL" sz="2800" dirty="0" err="1" smtClean="0">
                <a:cs typeface="Arial" panose="020B0604020202020204" pitchFamily="34" charset="0"/>
              </a:rPr>
              <a:t>warmte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vasthouden</a:t>
            </a:r>
            <a:r>
              <a:rPr lang="en-US" altLang="nl-NL" sz="2800" dirty="0" smtClean="0"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nl-NL" sz="2800" dirty="0" smtClean="0">
                <a:cs typeface="Arial" panose="020B0604020202020204" pitchFamily="34" charset="0"/>
              </a:rPr>
              <a:t>Het </a:t>
            </a:r>
            <a:r>
              <a:rPr lang="en-US" altLang="nl-NL" sz="2800" dirty="0" err="1" smtClean="0">
                <a:cs typeface="Arial" panose="020B0604020202020204" pitchFamily="34" charset="0"/>
              </a:rPr>
              <a:t>vermogen</a:t>
            </a:r>
            <a:r>
              <a:rPr lang="en-US" altLang="nl-NL" sz="2800" dirty="0" smtClean="0">
                <a:cs typeface="Arial" panose="020B0604020202020204" pitchFamily="34" charset="0"/>
              </a:rPr>
              <a:t> om </a:t>
            </a:r>
            <a:r>
              <a:rPr lang="en-US" altLang="nl-NL" sz="2800" dirty="0" err="1" smtClean="0">
                <a:cs typeface="Arial" panose="020B0604020202020204" pitchFamily="34" charset="0"/>
              </a:rPr>
              <a:t>warmte</a:t>
            </a:r>
            <a:r>
              <a:rPr lang="en-US" altLang="nl-NL" sz="2800" dirty="0" smtClean="0">
                <a:cs typeface="Arial" panose="020B0604020202020204" pitchFamily="34" charset="0"/>
              </a:rPr>
              <a:t> vast </a:t>
            </a:r>
            <a:r>
              <a:rPr lang="en-US" altLang="nl-NL" sz="2800" dirty="0" err="1" smtClean="0">
                <a:cs typeface="Arial" panose="020B0604020202020204" pitchFamily="34" charset="0"/>
              </a:rPr>
              <a:t>te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houden</a:t>
            </a:r>
            <a:r>
              <a:rPr lang="en-US" altLang="nl-NL" sz="2800" dirty="0" smtClean="0">
                <a:cs typeface="Arial" panose="020B0604020202020204" pitchFamily="34" charset="0"/>
              </a:rPr>
              <a:t> </a:t>
            </a:r>
            <a:r>
              <a:rPr lang="en-US" altLang="nl-NL" sz="2800" dirty="0" err="1" smtClean="0">
                <a:cs typeface="Arial" panose="020B0604020202020204" pitchFamily="34" charset="0"/>
              </a:rPr>
              <a:t>heet</a:t>
            </a:r>
            <a:r>
              <a:rPr lang="en-US" altLang="nl-NL" sz="2800" dirty="0" smtClean="0">
                <a:cs typeface="Arial" panose="020B0604020202020204" pitchFamily="34" charset="0"/>
              </a:rPr>
              <a:t> het (</a:t>
            </a:r>
            <a:r>
              <a:rPr lang="en-US" altLang="nl-NL" sz="2800" dirty="0" err="1" smtClean="0">
                <a:cs typeface="Arial" panose="020B0604020202020204" pitchFamily="34" charset="0"/>
              </a:rPr>
              <a:t>natuurlijk</a:t>
            </a:r>
            <a:r>
              <a:rPr lang="en-US" altLang="nl-NL" sz="2800" dirty="0" smtClean="0">
                <a:cs typeface="Arial" panose="020B0604020202020204" pitchFamily="34" charset="0"/>
              </a:rPr>
              <a:t>) </a:t>
            </a:r>
            <a:r>
              <a:rPr lang="en-US" altLang="nl-NL" sz="2800" dirty="0" err="1" smtClean="0">
                <a:cs typeface="Arial" panose="020B0604020202020204" pitchFamily="34" charset="0"/>
              </a:rPr>
              <a:t>broeikaseffect</a:t>
            </a:r>
            <a:r>
              <a:rPr lang="en-US" altLang="nl-NL" sz="2800" dirty="0" smtClean="0">
                <a:cs typeface="Arial" panose="020B0604020202020204" pitchFamily="34" charset="0"/>
              </a:rPr>
              <a:t>.</a:t>
            </a:r>
            <a:endParaRPr lang="en-US" altLang="nl-NL"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024744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>
                <a:solidFill>
                  <a:schemeClr val="bg2"/>
                </a:solidFill>
              </a:rPr>
              <a:t>Samenstelling atmosfeer</a:t>
            </a:r>
            <a:endParaRPr lang="nl-NL" altLang="nl-NL" sz="4000" b="1" dirty="0">
              <a:solidFill>
                <a:schemeClr val="bg2"/>
              </a:solidFill>
            </a:endParaRPr>
          </a:p>
        </p:txBody>
      </p:sp>
      <p:pic>
        <p:nvPicPr>
          <p:cNvPr id="13318" name="Picture 6" descr="samenstelli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664" y="1700808"/>
            <a:ext cx="5956300" cy="4470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101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88640"/>
            <a:ext cx="7024744" cy="1143000"/>
          </a:xfrm>
        </p:spPr>
        <p:txBody>
          <a:bodyPr>
            <a:normAutofit/>
          </a:bodyPr>
          <a:lstStyle/>
          <a:p>
            <a:r>
              <a:rPr lang="nl-NL" altLang="nl-NL" sz="4000" dirty="0" smtClean="0"/>
              <a:t>(</a:t>
            </a:r>
            <a:r>
              <a:rPr lang="nl-NL" altLang="nl-NL" sz="4000" b="1" dirty="0" smtClean="0"/>
              <a:t>Natuurlijk) Broeikaseffect</a:t>
            </a:r>
            <a:endParaRPr lang="nl-NL" altLang="nl-NL" sz="4000" b="1" dirty="0"/>
          </a:p>
        </p:txBody>
      </p:sp>
      <p:pic>
        <p:nvPicPr>
          <p:cNvPr id="18437" name="Picture 5" descr="broeikaseffec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664" y="1484784"/>
            <a:ext cx="6265862" cy="4762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1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88640"/>
            <a:ext cx="7024744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/>
              <a:t>(Natuurlijk) Broeikaseffect</a:t>
            </a:r>
            <a:endParaRPr lang="nl-NL" altLang="nl-NL" sz="4000" b="1" dirty="0"/>
          </a:p>
        </p:txBody>
      </p:sp>
      <p:pic>
        <p:nvPicPr>
          <p:cNvPr id="21509" name="Picture 5" descr="broeikaseffec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720" y="1412776"/>
            <a:ext cx="5032375" cy="49895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797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2" y="692696"/>
            <a:ext cx="7024744" cy="129614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b="1" dirty="0" smtClean="0">
                <a:solidFill>
                  <a:srgbClr val="FFFF00"/>
                </a:solidFill>
              </a:rPr>
              <a:t/>
            </a:r>
            <a:br>
              <a:rPr lang="nl-NL" b="1" dirty="0" smtClean="0">
                <a:solidFill>
                  <a:srgbClr val="FFFF00"/>
                </a:solidFill>
              </a:rPr>
            </a:br>
            <a:r>
              <a:rPr lang="nl-NL" b="1" dirty="0" smtClean="0">
                <a:solidFill>
                  <a:srgbClr val="FFFF00"/>
                </a:solidFill>
              </a:rPr>
              <a:t/>
            </a:r>
            <a:br>
              <a:rPr lang="nl-NL" b="1" dirty="0" smtClean="0">
                <a:solidFill>
                  <a:srgbClr val="FFFF00"/>
                </a:solidFill>
              </a:rPr>
            </a:br>
            <a:r>
              <a:rPr lang="nl-NL" b="1" dirty="0">
                <a:solidFill>
                  <a:srgbClr val="FFFF00"/>
                </a:solidFill>
              </a:rPr>
              <a:t/>
            </a:r>
            <a:br>
              <a:rPr lang="nl-NL" b="1" dirty="0">
                <a:solidFill>
                  <a:srgbClr val="FFFF00"/>
                </a:solidFill>
              </a:rPr>
            </a:br>
            <a:r>
              <a:rPr lang="nl-NL" b="1" dirty="0" smtClean="0">
                <a:solidFill>
                  <a:srgbClr val="FFFF00"/>
                </a:solidFill>
              </a:rPr>
              <a:t/>
            </a:r>
            <a:br>
              <a:rPr lang="nl-NL" b="1" dirty="0" smtClean="0">
                <a:solidFill>
                  <a:srgbClr val="FFFF00"/>
                </a:solidFill>
              </a:rPr>
            </a:br>
            <a:r>
              <a:rPr lang="nl-NL" sz="4400" b="1" dirty="0" smtClean="0">
                <a:solidFill>
                  <a:schemeClr val="bg2"/>
                </a:solidFill>
              </a:rPr>
              <a:t>Ons zonnestelsel </a:t>
            </a:r>
            <a:br>
              <a:rPr lang="nl-NL" sz="4400" b="1" dirty="0" smtClean="0">
                <a:solidFill>
                  <a:schemeClr val="bg2"/>
                </a:solidFill>
              </a:rPr>
            </a:br>
            <a:r>
              <a:rPr lang="nl-NL" sz="4400" dirty="0" smtClean="0">
                <a:solidFill>
                  <a:schemeClr val="bg2"/>
                </a:solidFill>
              </a:rPr>
              <a:t>(4,57 miljard jaar oud)</a:t>
            </a:r>
            <a:endParaRPr lang="nl-NL" sz="4400" b="1" dirty="0">
              <a:solidFill>
                <a:schemeClr val="bg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nl-NL" altLang="nl-NL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nl-NL" altLang="nl-NL" dirty="0" smtClean="0">
                <a:solidFill>
                  <a:schemeClr val="tx1"/>
                </a:solidFill>
              </a:rPr>
              <a:t>Een centrale </a:t>
            </a:r>
            <a:r>
              <a:rPr lang="nl-NL" altLang="nl-NL" b="1" dirty="0" smtClean="0">
                <a:solidFill>
                  <a:schemeClr val="tx1"/>
                </a:solidFill>
              </a:rPr>
              <a:t>ster (de zon) </a:t>
            </a:r>
          </a:p>
          <a:p>
            <a:pPr eaLnBrk="1" hangingPunct="1"/>
            <a:endParaRPr lang="nl-NL" altLang="nl-NL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nl-NL" altLang="nl-NL" b="1" dirty="0" smtClean="0">
                <a:solidFill>
                  <a:schemeClr val="tx1"/>
                </a:solidFill>
              </a:rPr>
              <a:t>Planeten</a:t>
            </a:r>
            <a:r>
              <a:rPr lang="nl-NL" altLang="nl-NL" dirty="0" smtClean="0">
                <a:solidFill>
                  <a:schemeClr val="tx1"/>
                </a:solidFill>
              </a:rPr>
              <a:t>  (hemellichamen met een baan om een ster) </a:t>
            </a:r>
          </a:p>
          <a:p>
            <a:pPr eaLnBrk="1" hangingPunct="1"/>
            <a:endParaRPr lang="nl-NL" altLang="nl-NL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nl-NL" altLang="nl-NL" b="1" dirty="0" smtClean="0">
                <a:solidFill>
                  <a:schemeClr val="tx1"/>
                </a:solidFill>
              </a:rPr>
              <a:t>Satellieten</a:t>
            </a:r>
            <a:r>
              <a:rPr lang="nl-NL" altLang="nl-NL" dirty="0" smtClean="0">
                <a:solidFill>
                  <a:schemeClr val="tx1"/>
                </a:solidFill>
              </a:rPr>
              <a:t> (hemellichamen met een baan om een planeet)</a:t>
            </a:r>
          </a:p>
        </p:txBody>
      </p:sp>
    </p:spTree>
    <p:extLst>
      <p:ext uri="{BB962C8B-B14F-4D97-AF65-F5344CB8AC3E}">
        <p14:creationId xmlns:p14="http://schemas.microsoft.com/office/powerpoint/2010/main" val="144728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19778" y="260648"/>
            <a:ext cx="7024744" cy="1143000"/>
          </a:xfrm>
        </p:spPr>
        <p:txBody>
          <a:bodyPr/>
          <a:lstStyle/>
          <a:p>
            <a:r>
              <a:rPr lang="nl-NL" b="1" dirty="0" smtClean="0"/>
              <a:t>Broeikaseffect</a:t>
            </a:r>
            <a:endParaRPr lang="nl-NL" b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http://www.schooltv.nl/video/de-dampkring-zonder-de-dampkring-kunnen-we-niet-leven/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56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9778" y="260648"/>
            <a:ext cx="7024744" cy="1143000"/>
          </a:xfrm>
        </p:spPr>
        <p:txBody>
          <a:bodyPr/>
          <a:lstStyle/>
          <a:p>
            <a:r>
              <a:rPr lang="nl-NL" altLang="nl-NL" b="1" dirty="0" smtClean="0"/>
              <a:t>Broeikaseffect</a:t>
            </a:r>
            <a:endParaRPr lang="nl-NL" altLang="nl-NL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l-NL" altLang="nl-NL" dirty="0" smtClean="0"/>
              <a:t>C02 (koolstof) in de atmosfeer laat zonnestralen door, maar houdt de warmte vast </a:t>
            </a:r>
          </a:p>
          <a:p>
            <a:pPr>
              <a:lnSpc>
                <a:spcPct val="90000"/>
              </a:lnSpc>
            </a:pPr>
            <a:endParaRPr lang="nl-NL" altLang="nl-NL" dirty="0" smtClean="0"/>
          </a:p>
          <a:p>
            <a:pPr>
              <a:lnSpc>
                <a:spcPct val="90000"/>
              </a:lnSpc>
            </a:pPr>
            <a:r>
              <a:rPr lang="nl-NL" altLang="nl-NL" dirty="0" smtClean="0"/>
              <a:t>Broeikaseffect wordt door de mens versterkt</a:t>
            </a:r>
          </a:p>
          <a:p>
            <a:pPr>
              <a:lnSpc>
                <a:spcPct val="90000"/>
              </a:lnSpc>
            </a:pPr>
            <a:endParaRPr lang="nl-NL" altLang="nl-NL" dirty="0" smtClean="0"/>
          </a:p>
          <a:p>
            <a:pPr>
              <a:lnSpc>
                <a:spcPct val="90000"/>
              </a:lnSpc>
            </a:pPr>
            <a:r>
              <a:rPr lang="nl-NL" altLang="nl-NL" dirty="0" smtClean="0"/>
              <a:t>Er komt steeds meer CO2 in de lucht</a:t>
            </a:r>
          </a:p>
          <a:p>
            <a:pPr>
              <a:lnSpc>
                <a:spcPct val="90000"/>
              </a:lnSpc>
            </a:pP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9592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88640"/>
            <a:ext cx="7684670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/>
              <a:t>Versterkt broeikaseffect</a:t>
            </a:r>
            <a:endParaRPr lang="nl-NL" altLang="nl-NL" sz="40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137" y="1916832"/>
            <a:ext cx="6777317" cy="350897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nl-NL" altLang="nl-NL" dirty="0" smtClean="0"/>
              <a:t>Meer co2 in de dampkring: 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altLang="nl-NL" dirty="0" smtClean="0"/>
          </a:p>
          <a:p>
            <a:pPr>
              <a:lnSpc>
                <a:spcPct val="90000"/>
              </a:lnSpc>
            </a:pPr>
            <a:r>
              <a:rPr lang="nl-NL" altLang="nl-NL" dirty="0" smtClean="0"/>
              <a:t>Verbranding van fossiele brandstoffen (kolen, olie, gas)</a:t>
            </a:r>
          </a:p>
          <a:p>
            <a:pPr>
              <a:lnSpc>
                <a:spcPct val="90000"/>
              </a:lnSpc>
            </a:pPr>
            <a:endParaRPr lang="nl-NL" altLang="nl-NL" dirty="0" smtClean="0"/>
          </a:p>
          <a:p>
            <a:pPr>
              <a:lnSpc>
                <a:spcPct val="90000"/>
              </a:lnSpc>
            </a:pPr>
            <a:r>
              <a:rPr lang="nl-NL" altLang="nl-NL" dirty="0" smtClean="0"/>
              <a:t>Ontbossing</a:t>
            </a:r>
          </a:p>
          <a:p>
            <a:pPr>
              <a:lnSpc>
                <a:spcPct val="90000"/>
              </a:lnSpc>
            </a:pPr>
            <a:endParaRPr lang="nl-NL" altLang="nl-NL" dirty="0" smtClean="0"/>
          </a:p>
          <a:p>
            <a:pPr>
              <a:lnSpc>
                <a:spcPct val="90000"/>
              </a:lnSpc>
            </a:pPr>
            <a:r>
              <a:rPr lang="nl-NL" altLang="nl-NL" dirty="0" smtClean="0"/>
              <a:t>Uitbreiding van landbouwgrond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22833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201" y="260648"/>
            <a:ext cx="7024744" cy="1143000"/>
          </a:xfrm>
        </p:spPr>
        <p:txBody>
          <a:bodyPr/>
          <a:lstStyle/>
          <a:p>
            <a:r>
              <a:rPr lang="nl-NL" altLang="nl-NL" sz="4000" b="1" dirty="0" smtClean="0"/>
              <a:t>Verstrekt Broeikaseffect</a:t>
            </a:r>
            <a:endParaRPr lang="nl-NL" altLang="nl-NL" sz="4000" b="1" dirty="0"/>
          </a:p>
        </p:txBody>
      </p:sp>
      <p:pic>
        <p:nvPicPr>
          <p:cNvPr id="28677" name="Picture 5" descr="Broeikaseffec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8504" y="1556792"/>
            <a:ext cx="7345362" cy="4743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65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88651" y="233363"/>
            <a:ext cx="7024744" cy="1143000"/>
          </a:xfrm>
        </p:spPr>
        <p:txBody>
          <a:bodyPr>
            <a:normAutofit/>
          </a:bodyPr>
          <a:lstStyle/>
          <a:p>
            <a:r>
              <a:rPr lang="nl-NL" altLang="nl-NL" sz="4000" b="1" dirty="0" smtClean="0"/>
              <a:t>Versterkt Broeikaseffect</a:t>
            </a:r>
            <a:endParaRPr lang="nl-NL" altLang="nl-NL" sz="40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222" y="1747536"/>
            <a:ext cx="6777317" cy="42737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nl-NL" altLang="nl-NL" sz="2800" dirty="0" smtClean="0"/>
              <a:t>Meer CO2 			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altLang="nl-NL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sz="2800" dirty="0" smtClean="0"/>
              <a:t>Meer warmte blijft behouden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altLang="nl-NL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sz="2800" dirty="0" smtClean="0"/>
              <a:t>Temperatuur op aarde stijgt 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altLang="nl-NL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sz="2800" dirty="0" smtClean="0"/>
              <a:t>IJskappen smelten 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altLang="nl-NL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sz="2800" dirty="0" smtClean="0"/>
              <a:t>Stijging van de zeespiegel</a:t>
            </a:r>
            <a:endParaRPr lang="nl-NL" altLang="nl-NL" sz="2800" dirty="0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1718108" y="2151781"/>
            <a:ext cx="288925" cy="504825"/>
          </a:xfrm>
          <a:prstGeom prst="down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1690688" y="3177381"/>
            <a:ext cx="288925" cy="504825"/>
          </a:xfrm>
          <a:prstGeom prst="down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1757" name="AutoShape 13"/>
          <p:cNvSpPr>
            <a:spLocks noChangeArrowheads="1"/>
          </p:cNvSpPr>
          <p:nvPr/>
        </p:nvSpPr>
        <p:spPr bwMode="auto">
          <a:xfrm>
            <a:off x="1718108" y="4070501"/>
            <a:ext cx="288925" cy="504825"/>
          </a:xfrm>
          <a:prstGeom prst="down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1758" name="AutoShape 14"/>
          <p:cNvSpPr>
            <a:spLocks noChangeArrowheads="1"/>
          </p:cNvSpPr>
          <p:nvPr/>
        </p:nvSpPr>
        <p:spPr bwMode="auto">
          <a:xfrm>
            <a:off x="1690687" y="4980439"/>
            <a:ext cx="288925" cy="504825"/>
          </a:xfrm>
          <a:prstGeom prst="down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36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 animBg="1"/>
      <p:bldP spid="31756" grpId="0" animBg="1"/>
      <p:bldP spid="31757" grpId="0" animBg="1"/>
      <p:bldP spid="317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 descr="Global_Warming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404813"/>
            <a:ext cx="4464050" cy="5851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995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1" name="Picture 5" descr="Bas van der Schot - Broeikaseffect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765175"/>
            <a:ext cx="7416800" cy="5329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29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3" name="Picture 5" descr="weer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620713"/>
            <a:ext cx="7123112" cy="540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21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1977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b="1" dirty="0" smtClean="0"/>
              <a:t>Organische sedimentgesteenten </a:t>
            </a:r>
            <a:endParaRPr lang="nl-NL" b="1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/>
          <a:lstStyle/>
          <a:p>
            <a:r>
              <a:rPr lang="nl-NL" altLang="nl-NL" dirty="0"/>
              <a:t>Het leven bouwt mee aan de A</a:t>
            </a:r>
            <a:r>
              <a:rPr lang="nl-NL" altLang="nl-NL" dirty="0" smtClean="0"/>
              <a:t>arde</a:t>
            </a:r>
          </a:p>
          <a:p>
            <a:r>
              <a:rPr lang="nl-NL" altLang="nl-NL" dirty="0"/>
              <a:t>De </a:t>
            </a:r>
            <a:r>
              <a:rPr lang="nl-NL" altLang="nl-NL" dirty="0" smtClean="0"/>
              <a:t>Aarde </a:t>
            </a:r>
            <a:r>
              <a:rPr lang="nl-NL" altLang="nl-NL" dirty="0"/>
              <a:t>kent als enige planeet gesteente dat bestaat uit </a:t>
            </a:r>
            <a:r>
              <a:rPr lang="nl-NL" altLang="nl-NL" dirty="0" smtClean="0"/>
              <a:t>kalksteen</a:t>
            </a:r>
            <a:endParaRPr lang="nl-NL" altLang="nl-NL" dirty="0"/>
          </a:p>
          <a:p>
            <a:r>
              <a:rPr lang="nl-NL" altLang="nl-NL" dirty="0"/>
              <a:t>Dit bestaat uit ontelbare kleine skeletjes van microscopisch kleine algen die in zee hebben </a:t>
            </a:r>
            <a:r>
              <a:rPr lang="nl-NL" altLang="nl-NL" dirty="0" smtClean="0"/>
              <a:t>geleefd</a:t>
            </a:r>
          </a:p>
          <a:p>
            <a:endParaRPr lang="nl-NL" altLang="nl-NL" dirty="0" smtClean="0">
              <a:latin typeface="Georgia" panose="02040502050405020303" pitchFamily="18" charset="0"/>
            </a:endParaRPr>
          </a:p>
          <a:p>
            <a:pPr marL="68580" indent="0">
              <a:buNone/>
            </a:pPr>
            <a:endParaRPr lang="nl-NL" altLang="nl-NL" b="1" dirty="0" smtClean="0"/>
          </a:p>
          <a:p>
            <a:pPr marL="68580" indent="0" algn="ctr">
              <a:buNone/>
            </a:pPr>
            <a:r>
              <a:rPr lang="nl-NL" altLang="nl-NL" b="1" dirty="0" smtClean="0">
                <a:solidFill>
                  <a:schemeClr val="tx1"/>
                </a:solidFill>
              </a:rPr>
              <a:t>organisch </a:t>
            </a:r>
            <a:r>
              <a:rPr lang="nl-NL" altLang="nl-NL" b="1" dirty="0">
                <a:solidFill>
                  <a:schemeClr val="tx1"/>
                </a:solidFill>
              </a:rPr>
              <a:t>sedimentgesteente</a:t>
            </a:r>
          </a:p>
          <a:p>
            <a:endParaRPr lang="nl-NL" altLang="nl-NL" dirty="0">
              <a:latin typeface="Georgia" panose="02040502050405020303" pitchFamily="18" charset="0"/>
            </a:endParaRPr>
          </a:p>
          <a:p>
            <a:endParaRPr lang="nl-NL" altLang="nl-NL" b="1" dirty="0"/>
          </a:p>
          <a:p>
            <a:endParaRPr lang="nl-NL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4355976" y="4581128"/>
            <a:ext cx="360040" cy="792088"/>
          </a:xfrm>
          <a:prstGeom prst="down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3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801D7BD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3995627" cy="50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Rechte verbindingslijn 2"/>
          <p:cNvCxnSpPr>
            <a:cxnSpLocks noChangeShapeType="1"/>
          </p:cNvCxnSpPr>
          <p:nvPr/>
        </p:nvCxnSpPr>
        <p:spPr bwMode="auto">
          <a:xfrm flipH="1">
            <a:off x="1817986" y="1448780"/>
            <a:ext cx="3546102" cy="2565785"/>
          </a:xfrm>
          <a:prstGeom prst="line">
            <a:avLst/>
          </a:prstGeom>
          <a:noFill/>
          <a:ln w="28575">
            <a:solidFill>
              <a:srgbClr val="DA2C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Rechte verbindingslijn 3"/>
          <p:cNvCxnSpPr>
            <a:cxnSpLocks noChangeShapeType="1"/>
          </p:cNvCxnSpPr>
          <p:nvPr/>
        </p:nvCxnSpPr>
        <p:spPr bwMode="auto">
          <a:xfrm>
            <a:off x="1817986" y="4014566"/>
            <a:ext cx="4410198" cy="1286642"/>
          </a:xfrm>
          <a:prstGeom prst="line">
            <a:avLst/>
          </a:prstGeom>
          <a:noFill/>
          <a:ln w="28575">
            <a:solidFill>
              <a:srgbClr val="DA2C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hthoek 6"/>
          <p:cNvSpPr/>
          <p:nvPr/>
        </p:nvSpPr>
        <p:spPr>
          <a:xfrm>
            <a:off x="5364088" y="1124744"/>
            <a:ext cx="3302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altLang="nl-NL" sz="2400" dirty="0"/>
              <a:t>De kalksteenrotsen </a:t>
            </a:r>
          </a:p>
          <a:p>
            <a:pPr>
              <a:defRPr/>
            </a:pPr>
            <a:r>
              <a:rPr lang="nl-NL" altLang="nl-NL" sz="2400" dirty="0"/>
              <a:t>bestaan uit lagen </a:t>
            </a:r>
          </a:p>
          <a:p>
            <a:pPr>
              <a:defRPr/>
            </a:pPr>
            <a:r>
              <a:rPr lang="nl-NL" altLang="nl-NL" sz="2400" dirty="0"/>
              <a:t>kalksteen die gevormd </a:t>
            </a:r>
          </a:p>
          <a:p>
            <a:pPr>
              <a:defRPr/>
            </a:pPr>
            <a:r>
              <a:rPr lang="nl-NL" altLang="nl-NL" sz="2400" dirty="0"/>
              <a:t>zijn op de zeebodem: </a:t>
            </a:r>
          </a:p>
          <a:p>
            <a:pPr>
              <a:defRPr/>
            </a:pPr>
            <a:r>
              <a:rPr lang="nl-NL" altLang="nl-NL" sz="2400" dirty="0"/>
              <a:t>fossiele zeebodem die </a:t>
            </a:r>
            <a:r>
              <a:rPr lang="nl-NL" altLang="nl-NL" sz="2400" dirty="0" smtClean="0"/>
              <a:t>later </a:t>
            </a:r>
            <a:r>
              <a:rPr lang="nl-NL" altLang="nl-NL" sz="2400" dirty="0"/>
              <a:t>is opgeheven.</a:t>
            </a:r>
          </a:p>
        </p:txBody>
      </p:sp>
      <p:pic>
        <p:nvPicPr>
          <p:cNvPr id="11" name="Afbeelding 17" descr="thumb2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38289"/>
            <a:ext cx="1931491" cy="1954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19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rotoplanetary-dis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1268760"/>
            <a:ext cx="8016448" cy="4342243"/>
          </a:xfrm>
        </p:spPr>
      </p:pic>
    </p:spTree>
    <p:extLst>
      <p:ext uri="{BB962C8B-B14F-4D97-AF65-F5344CB8AC3E}">
        <p14:creationId xmlns:p14="http://schemas.microsoft.com/office/powerpoint/2010/main" val="87813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1977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b="1" dirty="0" smtClean="0"/>
              <a:t>Organische sedimentgesteenten </a:t>
            </a:r>
            <a:endParaRPr lang="nl-NL" b="1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043491" y="2132856"/>
            <a:ext cx="6777317" cy="3913660"/>
          </a:xfrm>
        </p:spPr>
        <p:txBody>
          <a:bodyPr>
            <a:normAutofit fontScale="92500" lnSpcReduction="20000"/>
          </a:bodyPr>
          <a:lstStyle/>
          <a:p>
            <a:r>
              <a:rPr lang="nl-NL" altLang="nl-NL" sz="2600" dirty="0"/>
              <a:t>Omdat de aarde uit grote hoeveelheden organisch sedimentgesteente bestaat, kun je ervan uitgaan dat de grote hoeveelheden CO</a:t>
            </a:r>
            <a:r>
              <a:rPr lang="nl-NL" altLang="nl-NL" sz="2600" baseline="-25000" dirty="0"/>
              <a:t>2</a:t>
            </a:r>
            <a:r>
              <a:rPr lang="nl-NL" altLang="nl-NL" sz="2600" dirty="0"/>
              <a:t> die nu in het gesteente van de continentale aardkorst zijn opgeslagen, lang geleden in de atmosfeer zaten</a:t>
            </a:r>
          </a:p>
          <a:p>
            <a:r>
              <a:rPr lang="nl-NL" altLang="nl-NL" sz="2600" dirty="0"/>
              <a:t>Levende organismen zorgden er zo voor dat: </a:t>
            </a:r>
            <a:endParaRPr lang="nl-NL" altLang="nl-NL" sz="2600" dirty="0" smtClean="0"/>
          </a:p>
          <a:p>
            <a:pPr lvl="1"/>
            <a:r>
              <a:rPr lang="nl-NL" altLang="nl-NL" sz="2600" dirty="0" smtClean="0"/>
              <a:t>de </a:t>
            </a:r>
            <a:r>
              <a:rPr lang="nl-NL" altLang="nl-NL" sz="2600" dirty="0"/>
              <a:t>samenstelling van de atmosfeer is </a:t>
            </a:r>
            <a:r>
              <a:rPr lang="nl-NL" altLang="nl-NL" sz="2600" dirty="0" smtClean="0"/>
              <a:t>veranderd</a:t>
            </a:r>
          </a:p>
          <a:p>
            <a:pPr lvl="1"/>
            <a:r>
              <a:rPr lang="nl-NL" altLang="nl-NL" sz="2600" dirty="0" smtClean="0"/>
              <a:t>continentale </a:t>
            </a:r>
            <a:r>
              <a:rPr lang="nl-NL" altLang="nl-NL" sz="2600" dirty="0"/>
              <a:t>aardkorst is </a:t>
            </a:r>
            <a:r>
              <a:rPr lang="nl-NL" altLang="nl-NL" sz="2600" dirty="0" smtClean="0"/>
              <a:t>gevormd</a:t>
            </a:r>
            <a:endParaRPr lang="nl-NL" altLang="nl-NL" sz="2600" dirty="0"/>
          </a:p>
          <a:p>
            <a:pPr marL="68580" indent="0">
              <a:buNone/>
            </a:pPr>
            <a:endParaRPr lang="nl-NL" altLang="nl-NL" dirty="0" smtClean="0"/>
          </a:p>
          <a:p>
            <a:endParaRPr lang="nl-NL" altLang="nl-NL" dirty="0">
              <a:latin typeface="Georgia" panose="02040502050405020303" pitchFamily="18" charset="0"/>
            </a:endParaRPr>
          </a:p>
          <a:p>
            <a:endParaRPr lang="nl-NL" altLang="nl-NL" b="1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352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laneetgroot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7956376" cy="4233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33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6844" y="333375"/>
            <a:ext cx="3887788" cy="936625"/>
          </a:xfrm>
        </p:spPr>
        <p:txBody>
          <a:bodyPr/>
          <a:lstStyle/>
          <a:p>
            <a:r>
              <a:rPr lang="nl-NL" altLang="nl-NL" b="1" dirty="0">
                <a:solidFill>
                  <a:schemeClr val="bg2"/>
                </a:solidFill>
              </a:rPr>
              <a:t>8 Planeten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56844" y="1346201"/>
            <a:ext cx="4038600" cy="373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altLang="nl-NL" dirty="0">
                <a:solidFill>
                  <a:schemeClr val="tx1"/>
                </a:solidFill>
              </a:rPr>
              <a:t>Zon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1 - Mercurius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2 - Venus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3 – Aarde (1 maan)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4 – Mars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5 – Jupiter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6 – Saturnus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7 – Uranus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l-NL" altLang="nl-NL" dirty="0">
                <a:solidFill>
                  <a:schemeClr val="tx1"/>
                </a:solidFill>
              </a:rPr>
              <a:t>8 – Neptunus </a:t>
            </a:r>
          </a:p>
        </p:txBody>
      </p:sp>
      <p:pic>
        <p:nvPicPr>
          <p:cNvPr id="6148" name="Picture 4" descr="zonnestelsel naar groott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333375"/>
            <a:ext cx="2735263" cy="619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203848" y="5181099"/>
            <a:ext cx="61198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nl-NL" sz="2800" dirty="0" err="1"/>
              <a:t>Mijn</a:t>
            </a:r>
            <a:r>
              <a:rPr lang="en-US" altLang="nl-NL" sz="2800" dirty="0"/>
              <a:t> Vader At </a:t>
            </a:r>
            <a:r>
              <a:rPr lang="en-US" altLang="nl-NL" sz="2800" dirty="0" err="1"/>
              <a:t>Meestal</a:t>
            </a:r>
            <a:r>
              <a:rPr lang="en-US" altLang="nl-NL" sz="2800" dirty="0"/>
              <a:t> </a:t>
            </a:r>
            <a:r>
              <a:rPr lang="en-US" altLang="nl-NL" sz="2800" dirty="0" err="1"/>
              <a:t>Jonge</a:t>
            </a:r>
            <a:r>
              <a:rPr lang="en-US" altLang="nl-NL" sz="2800" dirty="0"/>
              <a:t> </a:t>
            </a:r>
            <a:r>
              <a:rPr lang="en-US" altLang="nl-NL" sz="2800" dirty="0" err="1"/>
              <a:t>Spruitjes</a:t>
            </a:r>
            <a:r>
              <a:rPr lang="en-US" altLang="nl-NL" sz="2800" dirty="0"/>
              <a:t> </a:t>
            </a:r>
            <a:r>
              <a:rPr lang="en-US" altLang="nl-NL" sz="2800" dirty="0" err="1"/>
              <a:t>Uit</a:t>
            </a:r>
            <a:r>
              <a:rPr lang="en-US" altLang="nl-NL" sz="2800" dirty="0"/>
              <a:t> </a:t>
            </a:r>
            <a:r>
              <a:rPr lang="en-US" altLang="nl-NL" sz="2800" dirty="0" err="1" smtClean="0"/>
              <a:t>Noordwijkerhout</a:t>
            </a:r>
            <a:endParaRPr lang="en-US" altLang="nl-NL" sz="2800" dirty="0"/>
          </a:p>
        </p:txBody>
      </p:sp>
    </p:spTree>
    <p:extLst>
      <p:ext uri="{BB962C8B-B14F-4D97-AF65-F5344CB8AC3E}">
        <p14:creationId xmlns:p14="http://schemas.microsoft.com/office/powerpoint/2010/main" val="3997645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919778" y="188640"/>
            <a:ext cx="7024744" cy="1143000"/>
          </a:xfrm>
        </p:spPr>
        <p:txBody>
          <a:bodyPr/>
          <a:lstStyle/>
          <a:p>
            <a:r>
              <a:rPr lang="nl-NL" b="1" dirty="0" smtClean="0"/>
              <a:t>Het </a:t>
            </a:r>
            <a:r>
              <a:rPr lang="nl-NL" b="1" dirty="0" smtClean="0"/>
              <a:t>heelal </a:t>
            </a:r>
            <a:endParaRPr lang="nl-NL" b="1" dirty="0"/>
          </a:p>
        </p:txBody>
      </p:sp>
      <p:sp>
        <p:nvSpPr>
          <p:cNvPr id="2" name="Rechthoek 1"/>
          <p:cNvSpPr/>
          <p:nvPr/>
        </p:nvSpPr>
        <p:spPr>
          <a:xfrm>
            <a:off x="1403648" y="3105835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https://www.youtube.com/watch?v=HEheh1BH34Q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35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9778" y="764704"/>
            <a:ext cx="7024744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b="1" dirty="0" smtClean="0">
                <a:solidFill>
                  <a:schemeClr val="bg2"/>
                </a:solidFill>
              </a:rPr>
              <a:t>Baan van de aarde rond de zon</a:t>
            </a:r>
            <a:endParaRPr lang="nl-NL" b="1" dirty="0">
              <a:solidFill>
                <a:schemeClr val="bg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9778" y="2348880"/>
            <a:ext cx="6777317" cy="244827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De aarde draait in een elliptische baan rond de zon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 Gemiddelde afstand bedraagt 150 miljoen km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 De rotatie-as staat onder een hoek van 23,5°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129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2" y="764704"/>
            <a:ext cx="7024744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b="1" dirty="0" smtClean="0">
                <a:solidFill>
                  <a:schemeClr val="bg2"/>
                </a:solidFill>
              </a:rPr>
              <a:t>Baan van de maan rond </a:t>
            </a:r>
            <a:br>
              <a:rPr lang="nl-NL" b="1" dirty="0" smtClean="0">
                <a:solidFill>
                  <a:schemeClr val="bg2"/>
                </a:solidFill>
              </a:rPr>
            </a:br>
            <a:r>
              <a:rPr lang="nl-NL" b="1" dirty="0" smtClean="0">
                <a:solidFill>
                  <a:schemeClr val="bg2"/>
                </a:solidFill>
              </a:rPr>
              <a:t>de aarde</a:t>
            </a:r>
            <a:endParaRPr lang="nl-NL" b="1" dirty="0">
              <a:solidFill>
                <a:schemeClr val="bg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4,527 miljard jaar geleden botste een     hemellichaam zo groot als Mars met de Aarde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Het weggeslingerde materiaal vormde de Maan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dirty="0">
                <a:solidFill>
                  <a:schemeClr val="tx1"/>
                </a:solidFill>
              </a:rPr>
              <a:t>S</a:t>
            </a:r>
            <a:r>
              <a:rPr lang="nl-NL" dirty="0" smtClean="0">
                <a:solidFill>
                  <a:schemeClr val="tx1"/>
                </a:solidFill>
              </a:rPr>
              <a:t>amenstelling van het gesteente is sterk overeenkomstig met de Aarde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Omlooptijd om de aarde 27,3 dagen, waarbij altijd dezelfde zijde naar de aarde gekeerd is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888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28DDC0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7560840" cy="2956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02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268</TotalTime>
  <Words>575</Words>
  <Application>Microsoft Office PowerPoint</Application>
  <PresentationFormat>Diavoorstelling (4:3)</PresentationFormat>
  <Paragraphs>147</Paragraphs>
  <Slides>30</Slides>
  <Notes>16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1" baseType="lpstr">
      <vt:lpstr>Austin</vt:lpstr>
      <vt:lpstr>Hoofdstuk 2 Aarde </vt:lpstr>
      <vt:lpstr>    Ons zonnestelsel  (4,57 miljard jaar oud)</vt:lpstr>
      <vt:lpstr>PowerPoint-presentatie</vt:lpstr>
      <vt:lpstr>PowerPoint-presentatie</vt:lpstr>
      <vt:lpstr>8 Planeten</vt:lpstr>
      <vt:lpstr>Het heelal </vt:lpstr>
      <vt:lpstr>Baan van de aarde rond de zon</vt:lpstr>
      <vt:lpstr>Baan van de maan rond  de aarde</vt:lpstr>
      <vt:lpstr>PowerPoint-presentatie</vt:lpstr>
      <vt:lpstr>PowerPoint-presentatie</vt:lpstr>
      <vt:lpstr>Overeenkomsten tussen Venus, Aarde en Mars  </vt:lpstr>
      <vt:lpstr>PowerPoint-presentatie</vt:lpstr>
      <vt:lpstr>De atmosfeer</vt:lpstr>
      <vt:lpstr>Atmosfeer kent 4 schillen</vt:lpstr>
      <vt:lpstr>Atmosfeer kent 4 schillen</vt:lpstr>
      <vt:lpstr>Zonder atmosfeer geen leven op aarde</vt:lpstr>
      <vt:lpstr>Samenstelling atmosfeer</vt:lpstr>
      <vt:lpstr>(Natuurlijk) Broeikaseffect</vt:lpstr>
      <vt:lpstr>(Natuurlijk) Broeikaseffect</vt:lpstr>
      <vt:lpstr>Broeikaseffect</vt:lpstr>
      <vt:lpstr>Broeikaseffect</vt:lpstr>
      <vt:lpstr>Versterkt broeikaseffect</vt:lpstr>
      <vt:lpstr>Verstrekt Broeikaseffect</vt:lpstr>
      <vt:lpstr>Versterkt Broeikaseffect</vt:lpstr>
      <vt:lpstr>PowerPoint-presentatie</vt:lpstr>
      <vt:lpstr>PowerPoint-presentatie</vt:lpstr>
      <vt:lpstr>PowerPoint-presentatie</vt:lpstr>
      <vt:lpstr>Organische sedimentgesteenten </vt:lpstr>
      <vt:lpstr>PowerPoint-presentatie</vt:lpstr>
      <vt:lpstr>Organische sedimentgesteenten </vt:lpstr>
    </vt:vector>
  </TitlesOfParts>
  <Company>Stichting Fioretti Teylingen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2 Aarde</dc:title>
  <dc:creator>Dekker, M. C. - (Teylingencollege)</dc:creator>
  <cp:lastModifiedBy>Dekker, M. C. - (Teylingencollege)</cp:lastModifiedBy>
  <cp:revision>23</cp:revision>
  <dcterms:created xsi:type="dcterms:W3CDTF">2015-11-10T14:06:32Z</dcterms:created>
  <dcterms:modified xsi:type="dcterms:W3CDTF">2015-11-19T10:58:24Z</dcterms:modified>
</cp:coreProperties>
</file>